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5" r:id="rId2"/>
    <p:sldId id="257" r:id="rId3"/>
    <p:sldId id="265" r:id="rId4"/>
    <p:sldId id="262" r:id="rId5"/>
    <p:sldId id="264" r:id="rId6"/>
    <p:sldId id="283" r:id="rId7"/>
    <p:sldId id="286" r:id="rId8"/>
    <p:sldId id="258" r:id="rId9"/>
    <p:sldId id="268" r:id="rId10"/>
    <p:sldId id="267" r:id="rId11"/>
    <p:sldId id="284" r:id="rId12"/>
    <p:sldId id="272" r:id="rId13"/>
    <p:sldId id="274" r:id="rId14"/>
    <p:sldId id="275" r:id="rId15"/>
    <p:sldId id="289" r:id="rId16"/>
    <p:sldId id="273" r:id="rId17"/>
    <p:sldId id="276" r:id="rId18"/>
    <p:sldId id="290" r:id="rId19"/>
    <p:sldId id="291" r:id="rId20"/>
    <p:sldId id="277" r:id="rId21"/>
    <p:sldId id="282" r:id="rId22"/>
    <p:sldId id="279" r:id="rId23"/>
    <p:sldId id="287" r:id="rId24"/>
    <p:sldId id="292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44185C-7D21-429D-A2ED-28E71432B74C}" type="datetimeFigureOut">
              <a:rPr lang="ru-RU" smtClean="0"/>
              <a:pPr/>
              <a:t>13.06.2022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02D102-F3FF-4DBA-9142-DE87F4D48AB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latin typeface="Arial" charset="0"/>
            </a:endParaRPr>
          </a:p>
        </p:txBody>
      </p:sp>
      <p:sp>
        <p:nvSpPr>
          <p:cNvPr id="890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04875" eaLnBrk="0" hangingPunct="0"/>
            <a:fld id="{75143FA6-0EC3-47C8-82EB-6D4A6BAC2745}" type="slidenum">
              <a:rPr lang="ru-RU" smtClean="0">
                <a:latin typeface="Arial" charset="0"/>
              </a:rPr>
              <a:pPr defTabSz="904875" eaLnBrk="0" hangingPunct="0"/>
              <a:t>1</a:t>
            </a:fld>
            <a:endParaRPr 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3282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52CCC5-5C75-4EED-A43B-481E211C0706}" type="slidenum">
              <a:rPr lang="ru-RU"/>
              <a:pPr/>
              <a:t>3</a:t>
            </a:fld>
            <a:endParaRPr lang="ru-RU"/>
          </a:p>
        </p:txBody>
      </p:sp>
      <p:sp>
        <p:nvSpPr>
          <p:cNvPr id="62467" name="Rectangle 7"/>
          <p:cNvSpPr txBox="1">
            <a:spLocks noGrp="1" noChangeArrowheads="1"/>
          </p:cNvSpPr>
          <p:nvPr/>
        </p:nvSpPr>
        <p:spPr bwMode="auto">
          <a:xfrm>
            <a:off x="3884030" y="8684967"/>
            <a:ext cx="2972866" cy="456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26DAA3A-83C4-44C5-9F13-CD6CB71A9433}" type="slidenum">
              <a:rPr lang="ru-RU" sz="1200"/>
              <a:pPr algn="r"/>
              <a:t>3</a:t>
            </a:fld>
            <a:endParaRPr lang="ru-RU" sz="1200"/>
          </a:p>
        </p:txBody>
      </p:sp>
      <p:sp>
        <p:nvSpPr>
          <p:cNvPr id="62468" name="Rectangle 1031"/>
          <p:cNvSpPr txBox="1">
            <a:spLocks noGrp="1" noChangeArrowheads="1"/>
          </p:cNvSpPr>
          <p:nvPr/>
        </p:nvSpPr>
        <p:spPr bwMode="auto">
          <a:xfrm>
            <a:off x="3884030" y="8684967"/>
            <a:ext cx="2972866" cy="456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7980025-F061-42B3-9561-D5A0F5C2C6BB}" type="slidenum">
              <a:rPr lang="ru-RU" sz="1200"/>
              <a:pPr algn="r"/>
              <a:t>3</a:t>
            </a:fld>
            <a:endParaRPr lang="ru-RU" sz="1200"/>
          </a:p>
        </p:txBody>
      </p:sp>
      <p:sp>
        <p:nvSpPr>
          <p:cNvPr id="624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24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029" y="4342486"/>
            <a:ext cx="5487944" cy="4116201"/>
          </a:xfrm>
          <a:noFill/>
          <a:ln/>
        </p:spPr>
        <p:txBody>
          <a:bodyPr lIns="91440" tIns="45720" rIns="91440" bIns="45720"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5175" cy="3430588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961" y="4342958"/>
            <a:ext cx="5486079" cy="4115391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78FCA4-0CCC-4AEE-A3A8-486056ECE82B}" type="slidenum">
              <a:rPr lang="ru-RU"/>
              <a:pPr/>
              <a:t>14</a:t>
            </a:fld>
            <a:endParaRPr lang="ru-RU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317" y="4341819"/>
            <a:ext cx="5487370" cy="4116786"/>
          </a:xfrm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78FCA4-0CCC-4AEE-A3A8-486056ECE82B}" type="slidenum">
              <a:rPr lang="ru-RU"/>
              <a:pPr/>
              <a:t>17</a:t>
            </a:fld>
            <a:endParaRPr lang="ru-RU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317" y="4341819"/>
            <a:ext cx="5487370" cy="4116786"/>
          </a:xfrm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9377E-C209-4DA5-87F4-C8BECACB8E51}" type="datetimeFigureOut">
              <a:rPr lang="ru-RU" smtClean="0"/>
              <a:pPr/>
              <a:t>13.06.2022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7392E-76F0-4B03-89E1-DC38015BFB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9377E-C209-4DA5-87F4-C8BECACB8E51}" type="datetimeFigureOut">
              <a:rPr lang="ru-RU" smtClean="0"/>
              <a:pPr/>
              <a:t>13.06.2022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7392E-76F0-4B03-89E1-DC38015BFB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9377E-C209-4DA5-87F4-C8BECACB8E51}" type="datetimeFigureOut">
              <a:rPr lang="ru-RU" smtClean="0"/>
              <a:pPr/>
              <a:t>13.06.2022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7392E-76F0-4B03-89E1-DC38015BFB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C7750-2E4B-4518-9B6B-BB5FF16DD4A0}" type="datetime1">
              <a:rPr lang="ru-RU"/>
              <a:pPr>
                <a:defRPr/>
              </a:pPr>
              <a:t>13.06.2022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A6B11-637C-409B-82AA-AFF3412525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50669-9A48-441E-BAF0-DB207A09BB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9377E-C209-4DA5-87F4-C8BECACB8E51}" type="datetimeFigureOut">
              <a:rPr lang="ru-RU" smtClean="0"/>
              <a:pPr/>
              <a:t>13.06.2022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7392E-76F0-4B03-89E1-DC38015BFB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9377E-C209-4DA5-87F4-C8BECACB8E51}" type="datetimeFigureOut">
              <a:rPr lang="ru-RU" smtClean="0"/>
              <a:pPr/>
              <a:t>13.06.2022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7392E-76F0-4B03-89E1-DC38015BFB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9377E-C209-4DA5-87F4-C8BECACB8E51}" type="datetimeFigureOut">
              <a:rPr lang="ru-RU" smtClean="0"/>
              <a:pPr/>
              <a:t>13.06.2022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7392E-76F0-4B03-89E1-DC38015BFB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9377E-C209-4DA5-87F4-C8BECACB8E51}" type="datetimeFigureOut">
              <a:rPr lang="ru-RU" smtClean="0"/>
              <a:pPr/>
              <a:t>13.06.2022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7392E-76F0-4B03-89E1-DC38015BFB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9377E-C209-4DA5-87F4-C8BECACB8E51}" type="datetimeFigureOut">
              <a:rPr lang="ru-RU" smtClean="0"/>
              <a:pPr/>
              <a:t>13.06.2022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7392E-76F0-4B03-89E1-DC38015BFB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9377E-C209-4DA5-87F4-C8BECACB8E51}" type="datetimeFigureOut">
              <a:rPr lang="ru-RU" smtClean="0"/>
              <a:pPr/>
              <a:t>13.06.2022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7392E-76F0-4B03-89E1-DC38015BFB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9377E-C209-4DA5-87F4-C8BECACB8E51}" type="datetimeFigureOut">
              <a:rPr lang="ru-RU" smtClean="0"/>
              <a:pPr/>
              <a:t>13.06.2022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7392E-76F0-4B03-89E1-DC38015BFB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9377E-C209-4DA5-87F4-C8BECACB8E51}" type="datetimeFigureOut">
              <a:rPr lang="ru-RU" smtClean="0"/>
              <a:pPr/>
              <a:t>13.06.2022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7392E-76F0-4B03-89E1-DC38015BFB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9377E-C209-4DA5-87F4-C8BECACB8E51}" type="datetimeFigureOut">
              <a:rPr lang="ru-RU" smtClean="0"/>
              <a:pPr/>
              <a:t>13.06.2022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7392E-76F0-4B03-89E1-DC38015BFB0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4.png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zapadrus.su/ruszizn/2332-pamyat-o-zhertvakh-politicheskikh-repressij-u-nas-obshchaya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Описание: F:\Фото УК ВГ №2 без Гр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 l="4831" t="27849"/>
          <a:stretch>
            <a:fillRect/>
          </a:stretch>
        </p:blipFill>
        <p:spPr bwMode="auto">
          <a:xfrm>
            <a:off x="174567" y="0"/>
            <a:ext cx="8803178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 txBox="1">
            <a:spLocks noChangeArrowheads="1"/>
          </p:cNvSpPr>
          <p:nvPr/>
        </p:nvSpPr>
        <p:spPr bwMode="auto">
          <a:xfrm>
            <a:off x="179512" y="2819400"/>
            <a:ext cx="8712968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3200" b="1" dirty="0" smtClean="0">
                <a:solidFill>
                  <a:srgbClr val="FF0000"/>
                </a:solidFill>
              </a:rPr>
              <a:t>Фальсификация исторической памяти. </a:t>
            </a:r>
          </a:p>
          <a:p>
            <a:pPr algn="ctr" eaLnBrk="1" hangingPunct="1">
              <a:defRPr/>
            </a:pPr>
            <a:r>
              <a:rPr lang="ru-RU" sz="3200" b="1" dirty="0" smtClean="0">
                <a:solidFill>
                  <a:srgbClr val="FF0000"/>
                </a:solidFill>
              </a:rPr>
              <a:t>Кому и зачем выгоден неофашизм.</a:t>
            </a:r>
          </a:p>
          <a:p>
            <a:pPr algn="ctr" eaLnBrk="1" hangingPunct="1">
              <a:defRPr/>
            </a:pPr>
            <a:endParaRPr lang="ru-RU" sz="2800" b="1" dirty="0">
              <a:solidFill>
                <a:srgbClr val="FF0000"/>
              </a:solidFill>
            </a:endParaRPr>
          </a:p>
          <a:p>
            <a:pPr algn="ctr" eaLnBrk="1" hangingPunct="1">
              <a:defRPr/>
            </a:pPr>
            <a:r>
              <a:rPr lang="ru-RU" sz="2000" b="1" dirty="0" smtClean="0"/>
              <a:t>МАКАРОВ</a:t>
            </a:r>
          </a:p>
          <a:p>
            <a:pPr algn="ctr" eaLnBrk="1" hangingPunct="1">
              <a:defRPr/>
            </a:pPr>
            <a:r>
              <a:rPr lang="ru-RU" sz="2000" b="1" dirty="0" smtClean="0"/>
              <a:t>Владимир Матвеевич</a:t>
            </a:r>
          </a:p>
          <a:p>
            <a:pPr algn="ctr" eaLnBrk="1" hangingPunct="1">
              <a:defRPr/>
            </a:pPr>
            <a:r>
              <a:rPr lang="ru-RU" b="1" dirty="0" smtClean="0"/>
              <a:t>Профессор кафедры идеологической работы и социальных</a:t>
            </a:r>
          </a:p>
          <a:p>
            <a:pPr algn="ctr" eaLnBrk="1" hangingPunct="1">
              <a:defRPr/>
            </a:pPr>
            <a:r>
              <a:rPr lang="ru-RU" b="1" dirty="0" smtClean="0"/>
              <a:t> наук Военной академии Республики Беларусь</a:t>
            </a:r>
            <a:endParaRPr lang="ru-RU" b="1" dirty="0"/>
          </a:p>
          <a:p>
            <a:pPr eaLnBrk="1" hangingPunct="1">
              <a:defRPr/>
            </a:pPr>
            <a:endParaRPr lang="ru-RU" sz="2000" b="1" dirty="0"/>
          </a:p>
          <a:p>
            <a:pPr eaLnBrk="1" hangingPunct="1">
              <a:defRPr/>
            </a:pPr>
            <a:endParaRPr lang="ru-RU" sz="2800" b="1" dirty="0"/>
          </a:p>
          <a:p>
            <a:pPr algn="ctr" eaLnBrk="1" hangingPunct="1">
              <a:defRPr/>
            </a:pPr>
            <a:endParaRPr lang="ru-RU" sz="2800" b="1" dirty="0"/>
          </a:p>
        </p:txBody>
      </p:sp>
      <p:pic>
        <p:nvPicPr>
          <p:cNvPr id="19461" name="Рисунок 9" descr="знак нарукавный факультета ГШ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332656"/>
            <a:ext cx="2520280" cy="2181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7971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850" y="2708920"/>
            <a:ext cx="8569325" cy="1440160"/>
          </a:xfrm>
        </p:spPr>
        <p:txBody>
          <a:bodyPr/>
          <a:lstStyle/>
          <a:p>
            <a:r>
              <a:rPr lang="ru-RU" alt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haroni" pitchFamily="2" charset="0"/>
                <a:cs typeface="Aharoni" pitchFamily="2" charset="0"/>
              </a:rPr>
              <a:t>Лучшие немцы года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88913"/>
            <a:ext cx="4249738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88913"/>
            <a:ext cx="4321175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3933825"/>
            <a:ext cx="41052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933056"/>
            <a:ext cx="432117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0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1942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11752" y="0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1992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252413" y="645585"/>
            <a:ext cx="9217026" cy="1297516"/>
          </a:xfrm>
        </p:spPr>
        <p:txBody>
          <a:bodyPr/>
          <a:lstStyle/>
          <a:p>
            <a:pPr>
              <a:buFontTx/>
              <a:buNone/>
            </a:pPr>
            <a:r>
              <a:rPr lang="ru-RU" sz="1300" b="1" dirty="0" smtClean="0"/>
              <a:t>		</a:t>
            </a:r>
            <a:endParaRPr lang="ru-RU" sz="1100" b="1" i="1" dirty="0" smtClean="0"/>
          </a:p>
        </p:txBody>
      </p:sp>
      <p:sp>
        <p:nvSpPr>
          <p:cNvPr id="6148" name="Rectangle 7"/>
          <p:cNvSpPr>
            <a:spLocks noChangeArrowheads="1"/>
          </p:cNvSpPr>
          <p:nvPr/>
        </p:nvSpPr>
        <p:spPr bwMode="auto">
          <a:xfrm>
            <a:off x="8826501" y="35984"/>
            <a:ext cx="265113" cy="270933"/>
          </a:xfrm>
          <a:prstGeom prst="ellipse">
            <a:avLst/>
          </a:prstGeom>
          <a:solidFill>
            <a:srgbClr val="CCFFFF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lIns="99033" tIns="49516" rIns="99033" bIns="49516" anchor="ctr"/>
          <a:lstStyle/>
          <a:p>
            <a:pPr algn="ctr" defTabSz="495300"/>
            <a:fld id="{EDCF10CC-6A92-4974-9A57-1BD567A42684}" type="slidenum">
              <a:rPr lang="ru-RU" altLang="ru-RU" sz="1300" b="1"/>
              <a:pPr algn="ctr" defTabSz="495300"/>
              <a:t>11</a:t>
            </a:fld>
            <a:endParaRPr lang="ru-RU" altLang="ru-RU" sz="1300" b="1"/>
          </a:p>
        </p:txBody>
      </p:sp>
      <p:pic>
        <p:nvPicPr>
          <p:cNvPr id="38914" name="Picture 2" descr="https://yaaspirant.ru/wp-content/uploads/2020/08/Sotsiologi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60648"/>
            <a:ext cx="2411760" cy="4800533"/>
          </a:xfrm>
          <a:prstGeom prst="rect">
            <a:avLst/>
          </a:prstGeom>
          <a:noFill/>
        </p:spPr>
      </p:pic>
      <p:sp useBgFill="1">
        <p:nvSpPr>
          <p:cNvPr id="6150" name="Rectangle 8"/>
          <p:cNvSpPr>
            <a:spLocks noChangeArrowheads="1"/>
          </p:cNvSpPr>
          <p:nvPr/>
        </p:nvSpPr>
        <p:spPr bwMode="auto">
          <a:xfrm>
            <a:off x="2555776" y="1526016"/>
            <a:ext cx="6336704" cy="120032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273050" algn="just">
              <a:lnSpc>
                <a:spcPct val="80000"/>
              </a:lnSpc>
            </a:pPr>
            <a:r>
              <a:rPr lang="ru-RU" b="1" dirty="0" smtClean="0"/>
              <a:t>Против проходящей кампании </a:t>
            </a:r>
            <a:r>
              <a:rPr lang="ru-RU" b="1" dirty="0" err="1" smtClean="0"/>
              <a:t>декоммунизации</a:t>
            </a:r>
            <a:r>
              <a:rPr lang="ru-RU" b="1" dirty="0" smtClean="0"/>
              <a:t> резко выступил А. Г. Лукашенко,  20 июля 1994 г. избранный президентом. Эта </a:t>
            </a:r>
            <a:r>
              <a:rPr lang="ru-RU" b="1" dirty="0" smtClean="0"/>
              <a:t>кампания </a:t>
            </a:r>
            <a:r>
              <a:rPr lang="ru-RU" b="1" dirty="0" smtClean="0"/>
              <a:t>не приобрела популярность в народе. И все же зерна, посеянные ревнителями </a:t>
            </a:r>
            <a:r>
              <a:rPr lang="ru-RU" b="1" dirty="0" err="1" smtClean="0"/>
              <a:t>декоммунизации</a:t>
            </a:r>
            <a:r>
              <a:rPr lang="ru-RU" b="1" dirty="0" smtClean="0"/>
              <a:t> в начале 1990-х гг., бесследно не пропали.</a:t>
            </a:r>
            <a:endParaRPr lang="ru-RU" b="1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83768" y="0"/>
            <a:ext cx="6660232" cy="1412776"/>
          </a:xfrm>
          <a:noFill/>
        </p:spPr>
        <p:txBody>
          <a:bodyPr>
            <a:normAutofit/>
          </a:bodyPr>
          <a:lstStyle/>
          <a:p>
            <a:r>
              <a:rPr lang="ru-RU" sz="2000" b="1" dirty="0" smtClean="0"/>
              <a:t>ЗАМАЛЧИВАНИЕ  КАК  СПОСОБ  </a:t>
            </a:r>
            <a:br>
              <a:rPr lang="ru-RU" sz="2000" b="1" dirty="0" smtClean="0"/>
            </a:br>
            <a:r>
              <a:rPr lang="ru-RU" sz="2000" b="1" dirty="0" smtClean="0"/>
              <a:t>ДЕКОММУНИЗАЦИИ СОВРЕМЕННОГО ОТЕЧЕСТВЕННОГО </a:t>
            </a:r>
            <a:br>
              <a:rPr lang="ru-RU" sz="2000" b="1" dirty="0" smtClean="0"/>
            </a:br>
            <a:r>
              <a:rPr lang="ru-RU" sz="2000" b="1" dirty="0" smtClean="0"/>
              <a:t>ОБЩЕСТВОВЕДЕНИЯ</a:t>
            </a:r>
          </a:p>
        </p:txBody>
      </p:sp>
      <p:sp>
        <p:nvSpPr>
          <p:cNvPr id="6151" name="Rectangle 8"/>
          <p:cNvSpPr>
            <a:spLocks noChangeArrowheads="1"/>
          </p:cNvSpPr>
          <p:nvPr/>
        </p:nvSpPr>
        <p:spPr bwMode="auto">
          <a:xfrm>
            <a:off x="1763688" y="2750604"/>
            <a:ext cx="7128792" cy="40195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273050" algn="just">
              <a:lnSpc>
                <a:spcPct val="75000"/>
              </a:lnSpc>
            </a:pPr>
            <a:r>
              <a:rPr lang="ru-RU" b="1" dirty="0" smtClean="0"/>
              <a:t>Замалчивание касается прежде всего философско-методологического фундамента и предметно-практического уровня деятельности. </a:t>
            </a:r>
          </a:p>
          <a:p>
            <a:pPr indent="273050" algn="just">
              <a:lnSpc>
                <a:spcPct val="75000"/>
              </a:lnSpc>
            </a:pPr>
            <a:r>
              <a:rPr lang="ru-RU" b="1" dirty="0" smtClean="0"/>
              <a:t>В первом случае замалчивание привело к пагубным последствиям, особенно с учетом того обстоятельства, что на смену философии марксизма пришел давно изживший себя позитивизм (в формах постмодернизма, </a:t>
            </a:r>
            <a:r>
              <a:rPr lang="ru-RU" b="1" dirty="0" err="1" smtClean="0"/>
              <a:t>постструктурализма</a:t>
            </a:r>
            <a:r>
              <a:rPr lang="ru-RU" b="1" dirty="0" smtClean="0"/>
              <a:t>, </a:t>
            </a:r>
            <a:r>
              <a:rPr lang="ru-RU" b="1" dirty="0" err="1" smtClean="0"/>
              <a:t>деконструктивизма</a:t>
            </a:r>
            <a:r>
              <a:rPr lang="ru-RU" b="1" dirty="0" smtClean="0"/>
              <a:t> и др.). При господстве такой «передовой»  методологии современное отечественное обществоведение оказалось в глубоком кризисе.</a:t>
            </a:r>
          </a:p>
          <a:p>
            <a:pPr indent="273050" algn="just">
              <a:lnSpc>
                <a:spcPct val="75000"/>
              </a:lnSpc>
            </a:pPr>
            <a:r>
              <a:rPr lang="ru-RU" b="1" dirty="0" smtClean="0"/>
              <a:t> Фактически  перестала быть обязательной установка на познание  глубинных  причинно-следственных  связей,  соотношения сущности и явлений, необходимости </a:t>
            </a:r>
            <a:r>
              <a:rPr lang="ru-RU" b="1" dirty="0" smtClean="0"/>
              <a:t>и случайности</a:t>
            </a:r>
            <a:r>
              <a:rPr lang="ru-RU" b="1" dirty="0" smtClean="0"/>
              <a:t>, возможности и действительности и т. д. Получили опасное хождение методологические  подходы,  претендующие  на  </a:t>
            </a:r>
            <a:r>
              <a:rPr lang="ru-RU" b="1" dirty="0" err="1" smtClean="0"/>
              <a:t>внесубъектное</a:t>
            </a:r>
            <a:r>
              <a:rPr lang="ru-RU" b="1" dirty="0" smtClean="0"/>
              <a:t>  </a:t>
            </a:r>
            <a:r>
              <a:rPr lang="ru-RU" b="1" dirty="0" smtClean="0"/>
              <a:t>изображение </a:t>
            </a:r>
            <a:r>
              <a:rPr lang="ru-RU" b="1" dirty="0" smtClean="0"/>
              <a:t>реальности. Создается  реальная  почва  для  </a:t>
            </a:r>
            <a:r>
              <a:rPr lang="ru-RU" b="1" dirty="0" err="1" smtClean="0"/>
              <a:t>антинауки</a:t>
            </a:r>
            <a:r>
              <a:rPr lang="ru-RU" b="1" dirty="0" smtClean="0"/>
              <a:t>,  лженауки  и всего, что с ними связано. </a:t>
            </a:r>
          </a:p>
          <a:p>
            <a:pPr indent="273050" algn="r">
              <a:lnSpc>
                <a:spcPct val="70000"/>
              </a:lnSpc>
            </a:pPr>
            <a:r>
              <a:rPr lang="ru-RU" sz="1000" b="1" dirty="0"/>
              <a:t>	</a:t>
            </a:r>
            <a:r>
              <a:rPr lang="ru-RU" sz="1400" b="1" dirty="0" smtClean="0"/>
              <a:t>Берков  ВФ.  Замалчивание  как  способ  </a:t>
            </a:r>
            <a:r>
              <a:rPr lang="ru-RU" sz="1400" b="1" dirty="0" err="1" smtClean="0"/>
              <a:t>декоммунизации</a:t>
            </a:r>
            <a:r>
              <a:rPr lang="ru-RU" sz="1400" b="1" dirty="0" smtClean="0"/>
              <a:t> </a:t>
            </a:r>
            <a:br>
              <a:rPr lang="ru-RU" sz="1400" b="1" dirty="0" smtClean="0"/>
            </a:br>
            <a:r>
              <a:rPr lang="ru-RU" sz="1400" b="1" dirty="0" smtClean="0"/>
              <a:t>современного отечественного обществоведения. // Журнал </a:t>
            </a:r>
            <a:br>
              <a:rPr lang="ru-RU" sz="1400" b="1" dirty="0" smtClean="0"/>
            </a:br>
            <a:r>
              <a:rPr lang="ru-RU" sz="1400" b="1" dirty="0" smtClean="0"/>
              <a:t>Белорусского государственного университета. Социология. - </a:t>
            </a:r>
            <a:br>
              <a:rPr lang="ru-RU" sz="1400" b="1" dirty="0" smtClean="0"/>
            </a:br>
            <a:r>
              <a:rPr lang="ru-RU" sz="1400" b="1" dirty="0" smtClean="0"/>
              <a:t>2022.  - № 1. – С.4–70.</a:t>
            </a:r>
            <a:endParaRPr lang="ru-RU" sz="1400" b="1" i="1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604448" y="36513"/>
            <a:ext cx="487165" cy="296143"/>
          </a:xfrm>
          <a:prstGeom prst="ellipse">
            <a:avLst/>
          </a:prstGeom>
          <a:solidFill>
            <a:srgbClr val="CCFFFF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lIns="99033" tIns="49516" rIns="99033" bIns="49516" anchor="ctr"/>
          <a:lstStyle/>
          <a:p>
            <a:pPr algn="ctr" defTabSz="495300"/>
            <a:fld id="{F1FDD752-7F12-44D2-AD0F-F754AF151BD5}" type="slidenum">
              <a:rPr lang="ru-RU" altLang="ru-RU" sz="1300" b="1"/>
              <a:pPr algn="ctr" defTabSz="495300"/>
              <a:t>11</a:t>
            </a:fld>
            <a:endParaRPr lang="ru-RU" altLang="ru-RU" sz="1300" b="1" dirty="0"/>
          </a:p>
        </p:txBody>
      </p:sp>
    </p:spTree>
    <p:extLst>
      <p:ext uri="{BB962C8B-B14F-4D97-AF65-F5344CB8AC3E}">
        <p14:creationId xmlns="" xmlns:p14="http://schemas.microsoft.com/office/powerpoint/2010/main" val="347712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Политический вирус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dirty="0" smtClean="0"/>
              <a:t>	</a:t>
            </a:r>
            <a:r>
              <a:rPr lang="ru-RU" b="1" dirty="0" smtClean="0"/>
              <a:t>Политический вирус – элемент (совокупность элементов) , имплантируемых в систему противника с целью ее открытого или скрытого разрушения (</a:t>
            </a:r>
            <a:r>
              <a:rPr lang="ru-RU" b="1" i="1" dirty="0" smtClean="0"/>
              <a:t>в том числе внедрение ложных, нереализуемых целей; навязывание противнику решений, которые  приводят к переорганизации системы; создание НКО и НПО, реализующих  на практике чуждые данному </a:t>
            </a:r>
            <a:r>
              <a:rPr lang="ru-RU" b="1" i="1" dirty="0" err="1" smtClean="0"/>
              <a:t>социокультурному</a:t>
            </a:r>
            <a:r>
              <a:rPr lang="ru-RU" b="1" i="1" dirty="0" smtClean="0"/>
              <a:t> архетипу ценности и их массовое внедрение в социум.)</a:t>
            </a:r>
            <a:r>
              <a:rPr lang="ru-RU" b="1" dirty="0" smtClean="0"/>
              <a:t> 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8748713" y="36513"/>
            <a:ext cx="342900" cy="223837"/>
          </a:xfrm>
          <a:prstGeom prst="ellipse">
            <a:avLst/>
          </a:prstGeom>
          <a:solidFill>
            <a:srgbClr val="CCFFFF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lIns="99033" tIns="49516" rIns="99033" bIns="49516" anchor="ctr"/>
          <a:lstStyle/>
          <a:p>
            <a:pPr algn="ctr" defTabSz="495300"/>
            <a:fld id="{32357D3F-D20C-44C3-9BED-D78925DA69B2}" type="slidenum">
              <a:rPr lang="ru-RU" altLang="ru-RU" sz="1300"/>
              <a:pPr algn="ctr" defTabSz="495300"/>
              <a:t>12</a:t>
            </a:fld>
            <a:endParaRPr lang="ru-RU" altLang="ru-RU" sz="13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Номер слайда 7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AB76B364-EFEC-442A-8850-BD2EA48F423C}" type="slidenum">
              <a:rPr lang="ru-RU" sz="1400"/>
              <a:pPr algn="r"/>
              <a:t>13</a:t>
            </a:fld>
            <a:endParaRPr lang="ru-RU" sz="1400"/>
          </a:p>
        </p:txBody>
      </p:sp>
      <p:sp>
        <p:nvSpPr>
          <p:cNvPr id="27651" name="WordArt 2"/>
          <p:cNvSpPr>
            <a:spLocks noChangeArrowheads="1" noChangeShapeType="1" noTextEdit="1"/>
          </p:cNvSpPr>
          <p:nvPr/>
        </p:nvSpPr>
        <p:spPr bwMode="auto">
          <a:xfrm>
            <a:off x="395288" y="188913"/>
            <a:ext cx="8208962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Спутник и погром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2420938"/>
            <a:ext cx="9144000" cy="4437062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zh-CN" sz="1600" b="1" i="1" dirty="0" smtClean="0">
                <a:solidFill>
                  <a:schemeClr val="bg1"/>
                </a:solidFill>
              </a:rPr>
              <a:t>		«22 июня у нас отмечается как День Памяти и Скорби. Не думаю, что это день памяти и скорби. Это ДЕНЬ ОТМЩЕНИЯ. С 1917-го года Советская Власть, состоявшая из кавказцев, евреев, </a:t>
            </a:r>
            <a:r>
              <a:rPr lang="ru-RU" altLang="zh-CN" sz="1600" b="1" i="1" dirty="0" err="1" smtClean="0">
                <a:solidFill>
                  <a:schemeClr val="bg1"/>
                </a:solidFill>
              </a:rPr>
              <a:t>прибалтов</a:t>
            </a:r>
            <a:r>
              <a:rPr lang="ru-RU" altLang="zh-CN" sz="1600" b="1" i="1" dirty="0" smtClean="0">
                <a:solidFill>
                  <a:schemeClr val="bg1"/>
                </a:solidFill>
              </a:rPr>
              <a:t>, азиатов, прочих меньшинств, самых тупых и подлых русских крестьян и рабочих, настолько тупых и настолько подлых, что они когда шли, то оставляли за собой следы дымящегося дегтя, уничтожала русский народ, русскую культуру и русское государство.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zh-CN" sz="1600" b="1" i="1" dirty="0" smtClean="0">
                <a:solidFill>
                  <a:schemeClr val="bg1"/>
                </a:solidFill>
              </a:rPr>
              <a:t>		22 июня 1941-го года Белая Европа вернулась в Россию. Небо потемнело от самолетов. Земля затряслась от танков. Деревья зашатались от хохота - это хохотали сотни, тысячи чинов Русской Императорский Армии, вступившие добровольцами в Вермахт, СС или создавшие свои подразделения. Белые русские возвращались в красную </a:t>
            </a:r>
            <a:r>
              <a:rPr lang="ru-RU" altLang="zh-CN" sz="1600" b="1" i="1" dirty="0" err="1" smtClean="0">
                <a:solidFill>
                  <a:schemeClr val="bg1"/>
                </a:solidFill>
              </a:rPr>
              <a:t>совдепию</a:t>
            </a:r>
            <a:r>
              <a:rPr lang="ru-RU" altLang="zh-CN" sz="1600" b="1" i="1" dirty="0" smtClean="0">
                <a:solidFill>
                  <a:schemeClr val="bg1"/>
                </a:solidFill>
              </a:rPr>
              <a:t>. Без жалости. Без пощады. Без </a:t>
            </a:r>
            <a:r>
              <a:rPr lang="ru-RU" altLang="zh-CN" sz="1600" b="1" i="1" dirty="0" err="1" smtClean="0">
                <a:solidFill>
                  <a:schemeClr val="bg1"/>
                </a:solidFill>
              </a:rPr>
              <a:t>сантимента</a:t>
            </a:r>
            <a:r>
              <a:rPr lang="ru-RU" altLang="zh-CN" sz="1600" b="1" i="1" dirty="0" smtClean="0">
                <a:solidFill>
                  <a:schemeClr val="bg1"/>
                </a:solidFill>
              </a:rPr>
              <a:t>. Без проблеска сочувствия. Он резали, сжигали заживо и хохотали. Они пили Смерть Красных и не могли напиться, жажда сжигала и сжигала их, гнала от горы трупов к горе, от горы к горе, от горы к горе. От мяса к мясу. И мяса всегда было мало.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zh-CN" sz="1600" b="1" i="1" dirty="0" smtClean="0">
                <a:solidFill>
                  <a:schemeClr val="bg1"/>
                </a:solidFill>
              </a:rPr>
              <a:t>		Но своей холодной мертвой рукой русский схватится за красное горло именно тогда, летом 41-го. 22 июня. В День Отмщения.</a:t>
            </a:r>
            <a:r>
              <a:rPr lang="ru-RU" altLang="zh-CN" sz="1600" dirty="0" smtClean="0">
                <a:solidFill>
                  <a:schemeClr val="bg1"/>
                </a:solidFill>
              </a:rPr>
              <a:t> </a:t>
            </a:r>
          </a:p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ru-RU" altLang="zh-CN" sz="1400" b="1" dirty="0" smtClean="0">
                <a:solidFill>
                  <a:schemeClr val="bg1"/>
                </a:solidFill>
              </a:rPr>
              <a:t>Просвирин Е. Тот бесконечный летний день // сайт РПЦЗ Москва</a:t>
            </a:r>
          </a:p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ru-RU" altLang="zh-CN" sz="1400" b="1" dirty="0" smtClean="0">
                <a:solidFill>
                  <a:schemeClr val="bg1"/>
                </a:solidFill>
              </a:rPr>
              <a:t> Русско-советская война </a:t>
            </a:r>
          </a:p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ru-RU" altLang="zh-CN" sz="1400" b="1" dirty="0" smtClean="0">
                <a:solidFill>
                  <a:schemeClr val="bg1"/>
                </a:solidFill>
              </a:rPr>
              <a:t>http://rpczmoskva.org.ru/russko-sovetskaya-vojna/egor-</a:t>
            </a:r>
            <a:r>
              <a:rPr lang="ru-RU" altLang="zh-CN" sz="800" dirty="0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7653" name="Picture 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49275"/>
            <a:ext cx="2411413" cy="1871663"/>
          </a:xfrm>
          <a:solidFill>
            <a:srgbClr val="FFFFFF"/>
          </a:solidFill>
        </p:spPr>
      </p:pic>
      <p:pic>
        <p:nvPicPr>
          <p:cNvPr id="2765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692150"/>
            <a:ext cx="1758950" cy="15859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27655" name="Рисунок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413" y="692150"/>
            <a:ext cx="4392612" cy="157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748713" y="36513"/>
            <a:ext cx="342900" cy="223837"/>
          </a:xfrm>
          <a:prstGeom prst="ellipse">
            <a:avLst/>
          </a:prstGeom>
          <a:solidFill>
            <a:srgbClr val="CCFFFF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lIns="99033" tIns="49516" rIns="99033" bIns="49516" anchor="ctr"/>
          <a:lstStyle/>
          <a:p>
            <a:pPr algn="ctr" defTabSz="495300"/>
            <a:fld id="{32357D3F-D20C-44C3-9BED-D78925DA69B2}" type="slidenum">
              <a:rPr lang="ru-RU" altLang="ru-RU" sz="1300"/>
              <a:pPr algn="ctr" defTabSz="495300"/>
              <a:t>13</a:t>
            </a:fld>
            <a:endParaRPr lang="ru-RU" altLang="ru-RU" sz="13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47813" y="115888"/>
            <a:ext cx="7596187" cy="8509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ИНТЕНТ-АНАЛИЗ  ГЛАВЫ 3 «БЕЛАРУСЬ» КНИГИ СЕРГЕЯ ЗАХАРЕВИЧА «ПАРТИЗАНЫ СССР: ОТ МИФОВ К РЕАЛЬНОСТИ».</a:t>
            </a:r>
            <a:endParaRPr lang="en-US" sz="22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>
            <p:ph sz="quarter" idx="3"/>
          </p:nvPr>
        </p:nvGraphicFramePr>
        <p:xfrm>
          <a:off x="900113" y="2338388"/>
          <a:ext cx="7272337" cy="3395662"/>
        </p:xfrm>
        <a:graphic>
          <a:graphicData uri="http://schemas.openxmlformats.org/presentationml/2006/ole">
            <p:oleObj spid="_x0000_s20482" name="Диаграмма" r:id="rId4" imgW="11696617" imgH="5476951" progId="MSGraph.Chart.8">
              <p:embed followColorScheme="full"/>
            </p:oleObj>
          </a:graphicData>
        </a:graphic>
      </p:graphicFrame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1979613" y="2060575"/>
            <a:ext cx="2016125" cy="719138"/>
          </a:xfrm>
          <a:prstGeom prst="wedgeRectCallout">
            <a:avLst>
              <a:gd name="adj1" fmla="val 61023"/>
              <a:gd name="adj2" fmla="val 125495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b="1"/>
              <a:t>Дискредитация</a:t>
            </a:r>
          </a:p>
          <a:p>
            <a:pPr algn="ctr"/>
            <a:r>
              <a:rPr lang="ru-RU" b="1"/>
              <a:t>18</a:t>
            </a:r>
          </a:p>
        </p:txBody>
      </p:sp>
      <p:sp>
        <p:nvSpPr>
          <p:cNvPr id="1029" name="AutoShape 6"/>
          <p:cNvSpPr>
            <a:spLocks noChangeArrowheads="1"/>
          </p:cNvSpPr>
          <p:nvPr/>
        </p:nvSpPr>
        <p:spPr bwMode="auto">
          <a:xfrm>
            <a:off x="6732588" y="4652963"/>
            <a:ext cx="2303462" cy="863600"/>
          </a:xfrm>
          <a:prstGeom prst="wedgeRectCallout">
            <a:avLst>
              <a:gd name="adj1" fmla="val -102722"/>
              <a:gd name="adj2" fmla="val -45588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700" b="1"/>
              <a:t>Противостояние, размежевание</a:t>
            </a:r>
          </a:p>
          <a:p>
            <a:pPr algn="ctr"/>
            <a:r>
              <a:rPr lang="ru-RU" sz="1700" b="1"/>
              <a:t>10</a:t>
            </a:r>
          </a:p>
        </p:txBody>
      </p:sp>
      <p:sp>
        <p:nvSpPr>
          <p:cNvPr id="1030" name="AutoShape 7"/>
          <p:cNvSpPr>
            <a:spLocks noChangeArrowheads="1"/>
          </p:cNvSpPr>
          <p:nvPr/>
        </p:nvSpPr>
        <p:spPr bwMode="auto">
          <a:xfrm>
            <a:off x="251520" y="3717032"/>
            <a:ext cx="2376487" cy="720725"/>
          </a:xfrm>
          <a:prstGeom prst="wedgeRectCallout">
            <a:avLst>
              <a:gd name="adj1" fmla="val 84028"/>
              <a:gd name="adj2" fmla="val 46331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b="1" dirty="0"/>
              <a:t>Разоблачение</a:t>
            </a:r>
          </a:p>
          <a:p>
            <a:pPr algn="ctr"/>
            <a:r>
              <a:rPr lang="ru-RU" b="1" dirty="0"/>
              <a:t>33</a:t>
            </a:r>
          </a:p>
        </p:txBody>
      </p:sp>
      <p:sp>
        <p:nvSpPr>
          <p:cNvPr id="1031" name="AutoShape 8"/>
          <p:cNvSpPr>
            <a:spLocks noChangeArrowheads="1"/>
          </p:cNvSpPr>
          <p:nvPr/>
        </p:nvSpPr>
        <p:spPr bwMode="auto">
          <a:xfrm>
            <a:off x="6156325" y="2060575"/>
            <a:ext cx="2087563" cy="719138"/>
          </a:xfrm>
          <a:prstGeom prst="wedgeRectCallout">
            <a:avLst>
              <a:gd name="adj1" fmla="val -67796"/>
              <a:gd name="adj2" fmla="val 132782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b="1"/>
              <a:t>Обвинение</a:t>
            </a:r>
          </a:p>
          <a:p>
            <a:pPr algn="ctr"/>
            <a:r>
              <a:rPr lang="ru-RU" b="1"/>
              <a:t>17</a:t>
            </a:r>
          </a:p>
        </p:txBody>
      </p:sp>
      <p:sp>
        <p:nvSpPr>
          <p:cNvPr id="1032" name="AutoShape 9"/>
          <p:cNvSpPr>
            <a:spLocks noChangeArrowheads="1"/>
          </p:cNvSpPr>
          <p:nvPr/>
        </p:nvSpPr>
        <p:spPr bwMode="auto">
          <a:xfrm>
            <a:off x="7343775" y="2997200"/>
            <a:ext cx="1620838" cy="863600"/>
          </a:xfrm>
          <a:prstGeom prst="wedgeRectCallout">
            <a:avLst>
              <a:gd name="adj1" fmla="val -78306"/>
              <a:gd name="adj2" fmla="val 7665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b="1"/>
              <a:t>Критика</a:t>
            </a:r>
          </a:p>
          <a:p>
            <a:pPr algn="ctr"/>
            <a:r>
              <a:rPr lang="ru-RU" b="1"/>
              <a:t>10</a:t>
            </a:r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1187450" y="836712"/>
            <a:ext cx="7956550" cy="10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000" b="1" dirty="0"/>
              <a:t>	</a:t>
            </a:r>
            <a:r>
              <a:rPr lang="ru-RU" sz="1600" b="1" dirty="0"/>
              <a:t>Интенция – устремленность, направленность сознания,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dirty="0"/>
              <a:t>мышления на какой-либо объект.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400" b="1" dirty="0"/>
              <a:t>	</a:t>
            </a: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Сущность </a:t>
            </a:r>
            <a:r>
              <a:rPr lang="ru-RU" sz="1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интент-анализа</a:t>
            </a: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заключается в выявлении психологического содержания текста, состоящий в экспертном оценивании </a:t>
            </a:r>
            <a:r>
              <a:rPr lang="ru-RU" sz="1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интенциональной</a:t>
            </a: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направленности, выраженной в элементах рассматриваемого текста.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000" b="1" dirty="0"/>
              <a:t>	</a:t>
            </a:r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166688" y="5516563"/>
            <a:ext cx="8785225" cy="11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000" b="1"/>
              <a:t>	</a:t>
            </a:r>
            <a:r>
              <a:rPr lang="ru-RU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Из 88 интенций, характеризующих собственно партизанское движение в Беларуси и его сторонников, 100% представляют собой обличение, дискредитацию и обвинение действий белорусских партизан и подпольщиков. 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8676456" y="36513"/>
            <a:ext cx="415157" cy="296143"/>
          </a:xfrm>
          <a:prstGeom prst="ellipse">
            <a:avLst/>
          </a:prstGeom>
          <a:solidFill>
            <a:srgbClr val="CCFFFF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lIns="99033" tIns="49516" rIns="99033" bIns="49516" anchor="ctr"/>
          <a:lstStyle/>
          <a:p>
            <a:pPr algn="ctr" defTabSz="495300"/>
            <a:fld id="{B9B61DA8-2AB5-4D1F-903B-A41B9644A5E4}" type="slidenum">
              <a:rPr lang="ru-RU" altLang="ru-RU" sz="1300" b="1"/>
              <a:pPr algn="ctr" defTabSz="495300"/>
              <a:t>14</a:t>
            </a:fld>
            <a:endParaRPr lang="ru-RU" altLang="ru-RU" sz="1300" b="1"/>
          </a:p>
        </p:txBody>
      </p:sp>
      <p:pic>
        <p:nvPicPr>
          <p:cNvPr id="14" name="Picture 1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0" y="0"/>
            <a:ext cx="1835275" cy="29976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 descr="C:\Users\HP\Desktop\1363437116_18586249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0" y="469900"/>
            <a:ext cx="8890000" cy="591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9950" y="981075"/>
            <a:ext cx="3995738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716463" y="4221163"/>
            <a:ext cx="3887787" cy="5762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latin typeface="Calibri" charset="-52"/>
                <a:cs typeface="Arial" charset="0"/>
              </a:rPr>
              <a:t>Могилев. </a:t>
            </a:r>
            <a:r>
              <a:rPr lang="ru-RU" sz="1600" b="1" dirty="0" err="1">
                <a:solidFill>
                  <a:schemeClr val="bg1"/>
                </a:solidFill>
                <a:latin typeface="Calibri" charset="-52"/>
                <a:cs typeface="Arial" charset="0"/>
              </a:rPr>
              <a:t>Буйничское</a:t>
            </a:r>
            <a:r>
              <a:rPr lang="ru-RU" sz="1600" b="1" dirty="0">
                <a:solidFill>
                  <a:schemeClr val="bg1"/>
                </a:solidFill>
                <a:latin typeface="Calibri" charset="-52"/>
                <a:cs typeface="Arial" charset="0"/>
              </a:rPr>
              <a:t> поле. 1941 г.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latin typeface="Calibri" charset="-52"/>
                <a:cs typeface="Arial" charset="0"/>
              </a:rPr>
              <a:t> Капитан Гаврюшин Д.С. у подбитого немецкого танка.</a:t>
            </a:r>
            <a:r>
              <a:rPr lang="ru-RU" b="1" dirty="0">
                <a:solidFill>
                  <a:schemeClr val="bg1"/>
                </a:solidFill>
                <a:latin typeface="Calibri" charset="-52"/>
                <a:cs typeface="Arial" charset="0"/>
              </a:rPr>
              <a:t> </a:t>
            </a:r>
          </a:p>
        </p:txBody>
      </p:sp>
      <p:pic>
        <p:nvPicPr>
          <p:cNvPr id="8499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927100"/>
            <a:ext cx="4056062" cy="3149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8748713" y="36513"/>
            <a:ext cx="342900" cy="223837"/>
          </a:xfrm>
          <a:prstGeom prst="ellipse">
            <a:avLst/>
          </a:prstGeom>
          <a:solidFill>
            <a:srgbClr val="CCFFFF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lIns="99033" tIns="49516" rIns="99033" bIns="49516" anchor="ctr"/>
          <a:lstStyle/>
          <a:p>
            <a:pPr algn="ctr" defTabSz="495300"/>
            <a:fld id="{32357D3F-D20C-44C3-9BED-D78925DA69B2}" type="slidenum">
              <a:rPr lang="ru-RU" altLang="ru-RU" sz="1300"/>
              <a:pPr algn="ctr" defTabSz="495300"/>
              <a:t>15</a:t>
            </a:fld>
            <a:endParaRPr lang="ru-RU" altLang="ru-RU" sz="13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64e59aa98b1fa1f5909e9373f64565cb_Topfin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196752"/>
            <a:ext cx="6804248" cy="836712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6875" y="2132856"/>
            <a:ext cx="3667125" cy="47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179512" y="1196752"/>
            <a:ext cx="5040560" cy="566124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ЗЕЛЕНКОВСКИЙ:РУКОВОДИТЕЛЬ ПРОЕКТА </a:t>
            </a:r>
          </a:p>
          <a:p>
            <a:pPr algn="ctr"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"ЗАПАДНАЯ РУСЬ</a:t>
            </a:r>
            <a:endParaRPr lang="ru-RU" sz="2000" b="1" u="sng" cap="al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4"/>
            </a:endParaRPr>
          </a:p>
          <a:p>
            <a:pPr algn="ctr">
              <a:buNone/>
            </a:pPr>
            <a:r>
              <a:rPr lang="ru-RU" sz="1600" b="1" u="sng" cap="all" dirty="0" smtClean="0">
                <a:solidFill>
                  <a:srgbClr val="FF0000"/>
                </a:solidFill>
                <a:hlinkClick r:id="rId4"/>
              </a:rPr>
              <a:t>Память </a:t>
            </a:r>
            <a:r>
              <a:rPr lang="ru-RU" sz="1600" b="1" u="sng" cap="all" dirty="0">
                <a:solidFill>
                  <a:srgbClr val="FF0000"/>
                </a:solidFill>
                <a:hlinkClick r:id="rId4"/>
              </a:rPr>
              <a:t>о жертвах политических репрессий у нас общая</a:t>
            </a:r>
            <a:endParaRPr lang="ru-RU" sz="1600" b="1" u="sng" cap="all" dirty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ru-RU" sz="1700" b="1" dirty="0" smtClean="0"/>
              <a:t>В </a:t>
            </a:r>
            <a:r>
              <a:rPr lang="ru-RU" sz="1700" b="1" dirty="0"/>
              <a:t>результате октябрьского переворота, гражданской войны, голодомора и политических репрессий на счету большевиков миллионы и миллионы жизней, число которых превышает число погибших от рук внешнего врага во время Великой Отечественной войны. В некоторых частях бывшего Советского Союза отмечается официальный День памяти жертв политических репрессий. В Российской Федерации этот день отмечается ежегодно 30 октября, на Украине — в третье воскресенье мая, в Казахстане — 31 мая. В Республике Беларусь проходят траурные мероприятия в урочище </a:t>
            </a:r>
            <a:r>
              <a:rPr lang="ru-RU" sz="1700" b="1" dirty="0" err="1"/>
              <a:t>Куропаты</a:t>
            </a:r>
            <a:r>
              <a:rPr lang="ru-RU" sz="1700" b="1" dirty="0"/>
              <a:t> в так называемую «Ночь поэтов» с 29 на 30 </a:t>
            </a:r>
            <a:r>
              <a:rPr lang="ru-RU" sz="1700" b="1" dirty="0" smtClean="0"/>
              <a:t>октября…</a:t>
            </a:r>
            <a:endParaRPr lang="ru-RU" sz="1700" b="1" u="sng" dirty="0"/>
          </a:p>
        </p:txBody>
      </p:sp>
      <p:sp>
        <p:nvSpPr>
          <p:cNvPr id="12" name="Содержимое 2"/>
          <p:cNvSpPr>
            <a:spLocks noGrp="1"/>
          </p:cNvSpPr>
          <p:nvPr>
            <p:ph sz="half" idx="1"/>
          </p:nvPr>
        </p:nvSpPr>
        <p:spPr>
          <a:xfrm>
            <a:off x="0" y="0"/>
            <a:ext cx="9144000" cy="1440161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i="1" dirty="0" smtClean="0"/>
              <a:t>	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Сегодня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БЧБ – это уже выбор народа, который на глазах формируется в белорусскую политическую нацию. Это историческое событие. И как полагается «западнорусской интеллигенции» то есть белорусской, она в этот трагический момент вместе с народом»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8748713" y="36513"/>
            <a:ext cx="342900" cy="223837"/>
          </a:xfrm>
          <a:prstGeom prst="ellipse">
            <a:avLst/>
          </a:prstGeom>
          <a:solidFill>
            <a:srgbClr val="CCFFFF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lIns="99033" tIns="49516" rIns="99033" bIns="49516" anchor="ctr"/>
          <a:lstStyle/>
          <a:p>
            <a:pPr algn="ctr" defTabSz="495300"/>
            <a:fld id="{32357D3F-D20C-44C3-9BED-D78925DA69B2}" type="slidenum">
              <a:rPr lang="ru-RU" altLang="ru-RU" sz="1300"/>
              <a:pPr algn="ctr" defTabSz="495300"/>
              <a:t>16</a:t>
            </a:fld>
            <a:endParaRPr lang="ru-RU" altLang="ru-RU" sz="13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" y="115888"/>
            <a:ext cx="9144000" cy="8509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ИНТЕНТ-АНАЛИЗ  ПУБЛИКАЦИЙ ЗЕЛЕНКОВСКОГО, ПОСВЯЩЕННЫХ ОСМЫСЛЕНИЮ СОВЕТСКОГО ПЕРИОДА ИСТОРИИ</a:t>
            </a:r>
            <a:endParaRPr lang="en-US" sz="22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>
            <p:ph sz="quarter" idx="3"/>
          </p:nvPr>
        </p:nvGraphicFramePr>
        <p:xfrm>
          <a:off x="395536" y="2348880"/>
          <a:ext cx="7802364" cy="3395662"/>
        </p:xfrm>
        <a:graphic>
          <a:graphicData uri="http://schemas.openxmlformats.org/presentationml/2006/ole">
            <p:oleObj spid="_x0000_s21506" name="Диаграмма" r:id="rId4" imgW="11696617" imgH="5486400" progId="MSGraph.Chart.8">
              <p:embed followColorScheme="full"/>
            </p:oleObj>
          </a:graphicData>
        </a:graphic>
      </p:graphicFrame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1979613" y="2060575"/>
            <a:ext cx="2016125" cy="719138"/>
          </a:xfrm>
          <a:prstGeom prst="wedgeRectCallout">
            <a:avLst>
              <a:gd name="adj1" fmla="val 56961"/>
              <a:gd name="adj2" fmla="val 16914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b="1" dirty="0"/>
              <a:t>Дискредитация</a:t>
            </a:r>
          </a:p>
          <a:p>
            <a:pPr algn="ctr"/>
            <a:r>
              <a:rPr lang="ru-RU" b="1" dirty="0" smtClean="0"/>
              <a:t>65%</a:t>
            </a:r>
            <a:endParaRPr lang="ru-RU" b="1" dirty="0"/>
          </a:p>
        </p:txBody>
      </p:sp>
      <p:sp>
        <p:nvSpPr>
          <p:cNvPr id="1029" name="AutoShape 6"/>
          <p:cNvSpPr>
            <a:spLocks noChangeArrowheads="1"/>
          </p:cNvSpPr>
          <p:nvPr/>
        </p:nvSpPr>
        <p:spPr bwMode="auto">
          <a:xfrm>
            <a:off x="6732588" y="4652963"/>
            <a:ext cx="2303462" cy="863600"/>
          </a:xfrm>
          <a:prstGeom prst="wedgeRectCallout">
            <a:avLst>
              <a:gd name="adj1" fmla="val -118127"/>
              <a:gd name="adj2" fmla="val -51909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700" b="1" dirty="0"/>
              <a:t>Противостояние, размежевание</a:t>
            </a:r>
          </a:p>
          <a:p>
            <a:pPr algn="ctr"/>
            <a:r>
              <a:rPr lang="ru-RU" sz="1700" b="1" dirty="0" smtClean="0"/>
              <a:t>7%</a:t>
            </a:r>
            <a:endParaRPr lang="ru-RU" sz="1700" b="1" dirty="0"/>
          </a:p>
        </p:txBody>
      </p:sp>
      <p:sp>
        <p:nvSpPr>
          <p:cNvPr id="1030" name="AutoShape 7"/>
          <p:cNvSpPr>
            <a:spLocks noChangeArrowheads="1"/>
          </p:cNvSpPr>
          <p:nvPr/>
        </p:nvSpPr>
        <p:spPr bwMode="auto">
          <a:xfrm>
            <a:off x="323528" y="4725144"/>
            <a:ext cx="2376487" cy="720725"/>
          </a:xfrm>
          <a:prstGeom prst="wedgeRectCallout">
            <a:avLst>
              <a:gd name="adj1" fmla="val 139160"/>
              <a:gd name="adj2" fmla="val -8811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800" b="1" dirty="0" smtClean="0"/>
          </a:p>
          <a:p>
            <a:pPr algn="ctr"/>
            <a:r>
              <a:rPr lang="ru-RU" b="1" dirty="0" smtClean="0"/>
              <a:t>Другие</a:t>
            </a:r>
          </a:p>
          <a:p>
            <a:pPr algn="ctr"/>
            <a:r>
              <a:rPr lang="ru-RU" b="1" dirty="0" smtClean="0"/>
              <a:t>2%</a:t>
            </a:r>
            <a:endParaRPr lang="ru-RU" b="1" dirty="0"/>
          </a:p>
        </p:txBody>
      </p:sp>
      <p:sp>
        <p:nvSpPr>
          <p:cNvPr id="1031" name="AutoShape 8"/>
          <p:cNvSpPr>
            <a:spLocks noChangeArrowheads="1"/>
          </p:cNvSpPr>
          <p:nvPr/>
        </p:nvSpPr>
        <p:spPr bwMode="auto">
          <a:xfrm>
            <a:off x="6156325" y="2060575"/>
            <a:ext cx="2087563" cy="719138"/>
          </a:xfrm>
          <a:prstGeom prst="wedgeRectCallout">
            <a:avLst>
              <a:gd name="adj1" fmla="val -39684"/>
              <a:gd name="adj2" fmla="val 16884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b="1" dirty="0"/>
              <a:t>Обвинение</a:t>
            </a:r>
          </a:p>
          <a:p>
            <a:pPr algn="ctr"/>
            <a:r>
              <a:rPr lang="ru-RU" b="1" dirty="0" smtClean="0"/>
              <a:t>13%</a:t>
            </a:r>
            <a:endParaRPr lang="ru-RU" b="1" dirty="0"/>
          </a:p>
        </p:txBody>
      </p:sp>
      <p:sp>
        <p:nvSpPr>
          <p:cNvPr id="1032" name="AutoShape 9"/>
          <p:cNvSpPr>
            <a:spLocks noChangeArrowheads="1"/>
          </p:cNvSpPr>
          <p:nvPr/>
        </p:nvSpPr>
        <p:spPr bwMode="auto">
          <a:xfrm>
            <a:off x="7343775" y="2997200"/>
            <a:ext cx="1620838" cy="863600"/>
          </a:xfrm>
          <a:prstGeom prst="wedgeRectCallout">
            <a:avLst>
              <a:gd name="adj1" fmla="val -106935"/>
              <a:gd name="adj2" fmla="val 9245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b="1" dirty="0"/>
              <a:t>Критика</a:t>
            </a:r>
          </a:p>
          <a:p>
            <a:pPr algn="ctr"/>
            <a:r>
              <a:rPr lang="ru-RU" b="1" dirty="0" smtClean="0"/>
              <a:t>13%</a:t>
            </a:r>
            <a:endParaRPr lang="ru-RU" b="1" dirty="0"/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0" y="836712"/>
            <a:ext cx="9144000" cy="10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000" b="1" dirty="0"/>
              <a:t>	</a:t>
            </a:r>
            <a:r>
              <a:rPr lang="ru-RU" sz="1600" b="1" dirty="0"/>
              <a:t>Интенция – устремленность, направленность сознания,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dirty="0"/>
              <a:t>мышления на какой-либо объект.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400" b="1" dirty="0"/>
              <a:t>	</a:t>
            </a: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Сущность </a:t>
            </a:r>
            <a:r>
              <a:rPr lang="ru-RU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интент-анализа</a:t>
            </a: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заключается в выявлении психологического содержания текста, состоящий в экспертном оценивании </a:t>
            </a:r>
            <a:r>
              <a:rPr lang="ru-RU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интенциональной</a:t>
            </a: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направленности, выраженной в элементах рассматриваемого текста.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000" b="1" dirty="0"/>
              <a:t>	</a:t>
            </a:r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166688" y="5733255"/>
            <a:ext cx="8785225" cy="899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000" b="1" dirty="0"/>
              <a:t>	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Из </a:t>
            </a:r>
            <a:r>
              <a:rPr lang="ru-R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27 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интенций, </a:t>
            </a:r>
            <a:r>
              <a:rPr lang="ru-R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предложенных для анализа текстов ,  почти 100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% представляют собой обличение, дискредитацию и обвинение </a:t>
            </a:r>
            <a:r>
              <a:rPr lang="ru-R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Беларуси и России как преемников СССР. </a:t>
            </a:r>
            <a:endParaRPr lang="ru-RU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8676456" y="36513"/>
            <a:ext cx="415157" cy="296143"/>
          </a:xfrm>
          <a:prstGeom prst="ellipse">
            <a:avLst/>
          </a:prstGeom>
          <a:solidFill>
            <a:srgbClr val="CCFFFF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lIns="99033" tIns="49516" rIns="99033" bIns="49516" anchor="ctr"/>
          <a:lstStyle/>
          <a:p>
            <a:pPr algn="ctr" defTabSz="495300"/>
            <a:fld id="{B9B61DA8-2AB5-4D1F-903B-A41B9644A5E4}" type="slidenum">
              <a:rPr lang="ru-RU" altLang="ru-RU" sz="1300" b="1"/>
              <a:pPr algn="ctr" defTabSz="495300"/>
              <a:t>17</a:t>
            </a:fld>
            <a:endParaRPr lang="ru-RU" altLang="ru-RU" sz="13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СУЩНОСТЬ ФАШИЗМА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1763688" y="1052736"/>
            <a:ext cx="6923112" cy="2880320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be-BY" dirty="0" smtClean="0"/>
              <a:t>	</a:t>
            </a:r>
            <a:r>
              <a:rPr lang="be-BY" sz="2900" b="1" dirty="0" smtClean="0">
                <a:solidFill>
                  <a:srgbClr val="FF0000"/>
                </a:solidFill>
              </a:rPr>
              <a:t>Вильгельм Райх</a:t>
            </a:r>
            <a:r>
              <a:rPr lang="ru-RU" sz="2900" b="1" dirty="0" smtClean="0">
                <a:solidFill>
                  <a:srgbClr val="FF0000"/>
                </a:solidFill>
              </a:rPr>
              <a:t> </a:t>
            </a:r>
            <a:r>
              <a:rPr lang="be-BY" sz="2900" b="1" dirty="0" smtClean="0">
                <a:solidFill>
                  <a:srgbClr val="FF0000"/>
                </a:solidFill>
              </a:rPr>
              <a:t>«Психология масс и фашизм</a:t>
            </a:r>
            <a:r>
              <a:rPr lang="be-BY" sz="2900" b="1" dirty="0" smtClean="0">
                <a:solidFill>
                  <a:srgbClr val="FF0000"/>
                </a:solidFill>
              </a:rPr>
              <a:t>»: </a:t>
            </a:r>
          </a:p>
          <a:p>
            <a:pPr algn="ctr">
              <a:buNone/>
            </a:pPr>
            <a:r>
              <a:rPr lang="be-BY" sz="2900" dirty="0" smtClean="0"/>
              <a:t>	</a:t>
            </a:r>
            <a:r>
              <a:rPr lang="ru-RU" sz="2900" b="1" dirty="0" smtClean="0"/>
              <a:t>«</a:t>
            </a:r>
            <a:r>
              <a:rPr lang="ru-RU" sz="2800" b="1" dirty="0" smtClean="0"/>
              <a:t>Фашизм </a:t>
            </a:r>
            <a:r>
              <a:rPr lang="ru-RU" sz="2800" b="1" dirty="0" smtClean="0"/>
              <a:t>возникает на основе расовой ненависти и служит ее политически организованным выражением. Отсюда следует, что существует немецкий, итальянский, испанский, англосаксонский, еврейский и арабский фашизм</a:t>
            </a:r>
            <a:r>
              <a:rPr lang="ru-RU" sz="2800" b="1" dirty="0" smtClean="0"/>
              <a:t>»</a:t>
            </a:r>
            <a:endParaRPr lang="ru-RU" sz="2900" b="1" dirty="0" smtClean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1835696" y="3938588"/>
            <a:ext cx="6851104" cy="2919412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be-BY" dirty="0" smtClean="0"/>
              <a:t>	</a:t>
            </a:r>
            <a:r>
              <a:rPr lang="be-BY" sz="2900" b="1" dirty="0" smtClean="0">
                <a:solidFill>
                  <a:srgbClr val="FF0000"/>
                </a:solidFill>
              </a:rPr>
              <a:t>Эрих Фромм  «</a:t>
            </a:r>
            <a:r>
              <a:rPr lang="be-BY" sz="2900" b="1" dirty="0" smtClean="0">
                <a:solidFill>
                  <a:srgbClr val="FF0000"/>
                </a:solidFill>
              </a:rPr>
              <a:t>Бегство от свободы» </a:t>
            </a:r>
            <a:r>
              <a:rPr lang="be-BY" sz="2900" b="1" dirty="0" smtClean="0">
                <a:solidFill>
                  <a:srgbClr val="FF0000"/>
                </a:solidFill>
              </a:rPr>
              <a:t>: </a:t>
            </a:r>
          </a:p>
          <a:p>
            <a:pPr algn="ctr">
              <a:buNone/>
            </a:pPr>
            <a:r>
              <a:rPr lang="be-BY" sz="2900" b="1" dirty="0" smtClean="0"/>
              <a:t>«</a:t>
            </a:r>
            <a:r>
              <a:rPr lang="be-BY" sz="2900" b="1" dirty="0" smtClean="0"/>
              <a:t>Я употребляю термин „фашизм“ для определения диктатуры типа итальянской или германской. В случае рассмотрения</a:t>
            </a:r>
            <a:r>
              <a:rPr lang="ru-RU" sz="2900" b="1" dirty="0" smtClean="0"/>
              <a:t>   </a:t>
            </a:r>
            <a:r>
              <a:rPr lang="be-BY" sz="2900" b="1" dirty="0" smtClean="0"/>
              <a:t>именно германской системы будет употребляться термин „нацизм</a:t>
            </a:r>
            <a:r>
              <a:rPr lang="be-BY" sz="2900" b="1" dirty="0" smtClean="0"/>
              <a:t>“».</a:t>
            </a:r>
            <a:endParaRPr lang="ru-RU" sz="2900" b="1" dirty="0" smtClean="0"/>
          </a:p>
          <a:p>
            <a:endParaRPr lang="ru-RU" dirty="0"/>
          </a:p>
        </p:txBody>
      </p:sp>
      <p:pic>
        <p:nvPicPr>
          <p:cNvPr id="47106" name="Picture 2" descr="Эрих Фромм.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933056"/>
            <a:ext cx="1849313" cy="2615953"/>
          </a:xfrm>
          <a:prstGeom prst="rect">
            <a:avLst/>
          </a:prstGeom>
          <a:noFill/>
        </p:spPr>
      </p:pic>
      <p:pic>
        <p:nvPicPr>
          <p:cNvPr id="47108" name="Picture 4" descr="Страницы из Психология масс и фашизм, Вильгельм Райх,обл.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68759"/>
            <a:ext cx="1728192" cy="2471937"/>
          </a:xfrm>
          <a:prstGeom prst="rect">
            <a:avLst/>
          </a:prstGeom>
          <a:noFill/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8676456" y="36513"/>
            <a:ext cx="415157" cy="296143"/>
          </a:xfrm>
          <a:prstGeom prst="ellipse">
            <a:avLst/>
          </a:prstGeom>
          <a:solidFill>
            <a:srgbClr val="CCFFFF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lIns="99033" tIns="49516" rIns="99033" bIns="49516" anchor="ctr"/>
          <a:lstStyle/>
          <a:p>
            <a:pPr algn="ctr" defTabSz="495300"/>
            <a:fld id="{B9B61DA8-2AB5-4D1F-903B-A41B9644A5E4}" type="slidenum">
              <a:rPr lang="ru-RU" altLang="ru-RU" sz="1300" b="1"/>
              <a:pPr algn="ctr" defTabSz="495300"/>
              <a:t>18</a:t>
            </a:fld>
            <a:endParaRPr lang="ru-RU" altLang="ru-RU" sz="1300" b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СУЩНОСТЬ ФАШИЗМА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19256" cy="5257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	</a:t>
            </a:r>
            <a:r>
              <a:rPr lang="ru-RU" b="1" dirty="0" smtClean="0"/>
              <a:t>Георгий Димитров: «Самая </a:t>
            </a:r>
            <a:r>
              <a:rPr lang="ru-RU" b="1" dirty="0" smtClean="0"/>
              <a:t>реакционная форма фашизма — это фашизм германского типа. </a:t>
            </a:r>
            <a:r>
              <a:rPr lang="ru-RU" b="1" dirty="0" smtClean="0"/>
              <a:t>Он нагло именует себя национал-социализмом, не имея ничего общего с социализмом. Германский фашизм — это не только буржуазный национализм. </a:t>
            </a:r>
            <a:r>
              <a:rPr lang="ru-RU" b="1" dirty="0" smtClean="0"/>
              <a:t>Это звериный шовинизм</a:t>
            </a:r>
            <a:r>
              <a:rPr lang="ru-RU" b="1" dirty="0" smtClean="0"/>
              <a:t>…»</a:t>
            </a:r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r>
              <a:rPr lang="ru-RU" sz="1600" b="1" dirty="0" smtClean="0"/>
              <a:t>	Доклад </a:t>
            </a:r>
            <a:r>
              <a:rPr lang="ru-RU" sz="1600" b="1" dirty="0" smtClean="0"/>
              <a:t>на VII Всемирном конгрессе Коммунистического Интернационала 2 августа 1935 г. [Электронный ресурс] / Георгий Димитров // Электронная библиотека </a:t>
            </a:r>
            <a:r>
              <a:rPr lang="ru-RU" sz="1600" b="1" dirty="0" err="1" smtClean="0"/>
              <a:t>Coollib.com</a:t>
            </a:r>
            <a:r>
              <a:rPr lang="ru-RU" sz="1600" b="1" dirty="0" smtClean="0"/>
              <a:t>. – Режим доступа: https://coollib.com/b/428930/read. – Дата доступа: 16.10.2019.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8676456" y="36513"/>
            <a:ext cx="415157" cy="296143"/>
          </a:xfrm>
          <a:prstGeom prst="ellipse">
            <a:avLst/>
          </a:prstGeom>
          <a:solidFill>
            <a:srgbClr val="CCFFFF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lIns="99033" tIns="49516" rIns="99033" bIns="49516" anchor="ctr"/>
          <a:lstStyle/>
          <a:p>
            <a:pPr algn="ctr" defTabSz="495300"/>
            <a:fld id="{B9B61DA8-2AB5-4D1F-903B-A41B9644A5E4}" type="slidenum">
              <a:rPr lang="ru-RU" altLang="ru-RU" sz="1300" b="1"/>
              <a:pPr algn="ctr" defTabSz="495300"/>
              <a:t>19</a:t>
            </a:fld>
            <a:endParaRPr lang="ru-RU" altLang="ru-RU" sz="1300"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0"/>
            <a:ext cx="5580112" cy="220486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 ПРЕДСЕДАТЕЛЯ СНК СССР И.В. СТАЛИНА НА ВОПРОС ГЛАВНОГО КОРРЕСПОНДЕНТА АНГЛИЙСКОГО АГЕНСТВА “РЕЙТЕР”, КАСАЮЩИЙСЯ РОСПУСКА КОММУНИСТИТЧЕСКОГО ИНТЕРНАЦИОНАЛА  </a:t>
            </a:r>
            <a: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(Правда 30.05.1943 г.)</a:t>
            </a:r>
            <a:endParaRPr lang="ru-RU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916832"/>
            <a:ext cx="8964488" cy="494116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be-BY" sz="1300" i="1" dirty="0" smtClean="0"/>
              <a:t>		</a:t>
            </a:r>
            <a:r>
              <a:rPr lang="be-BY" sz="1400" b="1" dirty="0" smtClean="0"/>
              <a:t>Господин Кинг!</a:t>
            </a:r>
            <a:endParaRPr lang="ru-RU" sz="1400" b="1" dirty="0" smtClean="0"/>
          </a:p>
          <a:p>
            <a:pPr algn="just">
              <a:buNone/>
            </a:pPr>
            <a:r>
              <a:rPr lang="be-BY" sz="1400" b="1" dirty="0" smtClean="0"/>
              <a:t>		Я получил от Вас просьбу ответить на вопрос, касающийся роспуска Коммунистического Интернационала. Посылаю Вам свой ответ.</a:t>
            </a:r>
            <a:endParaRPr lang="ru-RU" sz="1400" b="1" dirty="0" smtClean="0"/>
          </a:p>
          <a:p>
            <a:pPr algn="just">
              <a:buNone/>
            </a:pPr>
            <a:r>
              <a:rPr lang="be-BY" sz="1400" b="1" dirty="0" smtClean="0"/>
              <a:t>		Роспуск Коммунистического Интернационала правилен.</a:t>
            </a:r>
            <a:endParaRPr lang="ru-RU" sz="1400" b="1" dirty="0" smtClean="0"/>
          </a:p>
          <a:p>
            <a:pPr algn="just">
              <a:buNone/>
            </a:pPr>
            <a:r>
              <a:rPr lang="be-BY" sz="1400" b="1" dirty="0" smtClean="0"/>
              <a:t>		Он разоблачает ложь гитлеровцев о том, что "Москва" якобы намерена вмешиваться в жизнь других государств и "большевизировать" их. Этой лжи отныне кладётся конец.</a:t>
            </a:r>
            <a:endParaRPr lang="ru-RU" sz="1400" b="1" dirty="0" smtClean="0"/>
          </a:p>
          <a:p>
            <a:pPr algn="just">
              <a:buNone/>
            </a:pPr>
            <a:r>
              <a:rPr lang="be-BY" sz="1400" b="1" dirty="0" smtClean="0"/>
              <a:t>		Он разоблачает клевету противников коммунизма в рабочем движении о том, что коммунистические партии различных стран действуют якобы не в интересах своего народа, а по приказу извне. Этой клевете отныне также кладётся конец.</a:t>
            </a:r>
            <a:endParaRPr lang="ru-RU" sz="1400" b="1" dirty="0" smtClean="0"/>
          </a:p>
          <a:p>
            <a:pPr algn="just">
              <a:buNone/>
            </a:pPr>
            <a:r>
              <a:rPr lang="be-BY" sz="1400" b="1" dirty="0" smtClean="0"/>
              <a:t>		Он облегчает работу патриотов свободолюбивых стран по объединению прогрессивных сил своей страны, независимо от их партийности и религиозных убеждений, в единый национально-освободительный лагерь, — для развёртывания борьбы против фашизма.</a:t>
            </a:r>
            <a:endParaRPr lang="ru-RU" sz="1400" b="1" dirty="0" smtClean="0"/>
          </a:p>
          <a:p>
            <a:pPr algn="just">
              <a:buNone/>
            </a:pPr>
            <a:r>
              <a:rPr lang="be-BY" sz="1400" b="1" dirty="0" smtClean="0"/>
              <a:t>		Он облегчает работу патриотов всех стран по объединению всех свободолюбивых народов в единый международный лагерь для борьбы против угрозы мирового господства гитлеризма, расчищая тем самым путь для организации в будущем содружества народов на основе их равноправия.</a:t>
            </a:r>
            <a:endParaRPr lang="ru-RU" sz="1400" b="1" dirty="0" smtClean="0"/>
          </a:p>
          <a:p>
            <a:pPr algn="just">
              <a:buNone/>
            </a:pPr>
            <a:r>
              <a:rPr lang="be-BY" sz="1400" b="1" dirty="0" smtClean="0"/>
              <a:t>		Я думаю, что все эти обстоятельства, взятые вместе, приведут к дальнейшему укреплению единого фронта союзников и других объединённых наций в их борьбе за победу над гитлеровской тиранией.</a:t>
            </a:r>
            <a:endParaRPr lang="ru-RU" sz="1400" b="1" dirty="0" smtClean="0"/>
          </a:p>
          <a:p>
            <a:pPr algn="just">
              <a:buNone/>
            </a:pPr>
            <a:r>
              <a:rPr lang="be-BY" sz="1400" b="1" dirty="0" smtClean="0"/>
              <a:t>		Я считаю, что роспуск Коммунистического Интернационала является вполне своевременным, так как именно теперь, когда фашистский зверь напрягает свои последние силы, — необходимо организовать общий натиск свободолюбивых стран для того, чтобы добить этого зверя и избавить народы от фашистского гнёта.</a:t>
            </a:r>
            <a:endParaRPr lang="ru-RU" sz="1400" b="1" dirty="0" smtClean="0"/>
          </a:p>
          <a:p>
            <a:pPr>
              <a:buNone/>
            </a:pPr>
            <a:r>
              <a:rPr lang="be-BY" sz="1400" b="1" dirty="0" smtClean="0"/>
              <a:t>		С уважением</a:t>
            </a:r>
            <a:endParaRPr lang="ru-RU" sz="1400" b="1" dirty="0" smtClean="0"/>
          </a:p>
          <a:p>
            <a:pPr algn="r">
              <a:buNone/>
            </a:pPr>
            <a:r>
              <a:rPr lang="be-BY" sz="1400" b="1" dirty="0" smtClean="0"/>
              <a:t>И. СТАЛИН</a:t>
            </a:r>
            <a:endParaRPr lang="ru-RU" sz="1400" b="1" dirty="0" smtClean="0"/>
          </a:p>
          <a:p>
            <a:endParaRPr lang="ru-RU" sz="1400" dirty="0"/>
          </a:p>
        </p:txBody>
      </p:sp>
      <p:pic>
        <p:nvPicPr>
          <p:cNvPr id="4097" name="Picture 1" descr="C:\Users\1\Documents\607184e217c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90" y="166595"/>
            <a:ext cx="3491880" cy="19670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73050"/>
            <a:ext cx="9396413" cy="121126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800" dirty="0" smtClean="0"/>
              <a:t>2022 год объявлен </a:t>
            </a:r>
            <a:br>
              <a:rPr lang="ru-RU" sz="2800" dirty="0" smtClean="0"/>
            </a:b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ГОДОМ ИСТОРИЧЕСКОЙ ПАМЯТИ </a:t>
            </a:r>
            <a:b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8362950" cy="5018236"/>
          </a:xfrm>
        </p:spPr>
        <p:txBody>
          <a:bodyPr>
            <a:normAutofit lnSpcReduction="10000"/>
          </a:bodyPr>
          <a:lstStyle/>
          <a:p>
            <a:pPr algn="ctr">
              <a:defRPr/>
            </a:pPr>
            <a: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января 2022 г. Главой государства подписан Указ № 1, согласно которому в целях формирования объективного отношения общества к историческому прошлому, сохранения и укрепления единства белорусского народа 2022 год в Беларуси объявлен Годом исторической памяти.</a:t>
            </a:r>
          </a:p>
          <a:p>
            <a:pPr algn="just">
              <a:defRPr/>
            </a:pPr>
            <a:r>
              <a:rPr lang="ru-RU" sz="2000" b="1" dirty="0" smtClean="0"/>
              <a:t>	</a:t>
            </a:r>
            <a:r>
              <a:rPr lang="ru-RU" sz="2200" b="1" dirty="0" smtClean="0"/>
              <a:t>Правительству поручено с участием Генеральной прокуратуры, Национальной академии наук Беларуси, облисполкомов, Минского горисполкома разработать и утвердить республиканский план мероприятий по проведению в 2022 году Года исторической памяти.</a:t>
            </a:r>
          </a:p>
          <a:p>
            <a:pPr algn="just">
              <a:defRPr/>
            </a:pPr>
            <a:r>
              <a:rPr lang="ru-RU" sz="2200" b="1" dirty="0" smtClean="0"/>
              <a:t>	Правительство будет координировать деятельность государственных органов, других организаций по выполнению названного плана.</a:t>
            </a:r>
          </a:p>
          <a:p>
            <a:pPr algn="just">
              <a:defRPr/>
            </a:pPr>
            <a:r>
              <a:rPr lang="ru-RU" sz="2200" b="1" dirty="0" smtClean="0"/>
              <a:t>	Указ вступает в силу после его официального опубликования.</a:t>
            </a:r>
          </a:p>
          <a:p>
            <a:pPr>
              <a:defRPr/>
            </a:pPr>
            <a:endParaRPr lang="ru-RU" b="1" dirty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F37A45F-104D-4B6A-A30D-659C54423EC3}" type="slidenum">
              <a:rPr lang="ru-RU" altLang="ru-RU"/>
              <a:pPr/>
              <a:t>20</a:t>
            </a:fld>
            <a:endParaRPr lang="ru-RU" altLang="ru-RU"/>
          </a:p>
        </p:txBody>
      </p:sp>
      <p:sp>
        <p:nvSpPr>
          <p:cNvPr id="71685" name="Rectangle 7"/>
          <p:cNvSpPr>
            <a:spLocks noChangeArrowheads="1"/>
          </p:cNvSpPr>
          <p:nvPr/>
        </p:nvSpPr>
        <p:spPr bwMode="auto">
          <a:xfrm>
            <a:off x="8748713" y="36513"/>
            <a:ext cx="342900" cy="223837"/>
          </a:xfrm>
          <a:prstGeom prst="ellipse">
            <a:avLst/>
          </a:prstGeom>
          <a:solidFill>
            <a:srgbClr val="CCFFFF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lIns="99033" tIns="49516" rIns="99033" bIns="49516" anchor="ctr"/>
          <a:lstStyle/>
          <a:p>
            <a:pPr algn="ctr" defTabSz="495300"/>
            <a:fld id="{A84E8490-E388-47CA-B2CA-26D363C51A05}" type="slidenum">
              <a:rPr lang="ru-RU" altLang="ru-RU" sz="1300"/>
              <a:pPr algn="ctr" defTabSz="495300"/>
              <a:t>20</a:t>
            </a:fld>
            <a:endParaRPr lang="ru-RU" altLang="ru-RU" sz="13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Заголовок 1"/>
          <p:cNvSpPr>
            <a:spLocks noGrp="1"/>
          </p:cNvSpPr>
          <p:nvPr>
            <p:ph type="title"/>
          </p:nvPr>
        </p:nvSpPr>
        <p:spPr>
          <a:xfrm>
            <a:off x="179388" y="5157192"/>
            <a:ext cx="8964612" cy="1930996"/>
          </a:xfrm>
        </p:spPr>
        <p:txBody>
          <a:bodyPr/>
          <a:lstStyle/>
          <a:p>
            <a:pPr eaLnBrk="1" hangingPunct="1"/>
            <a:r>
              <a:rPr lang="ru-RU" sz="2000" b="1" dirty="0" err="1" smtClean="0"/>
              <a:t>Дерусификация</a:t>
            </a:r>
            <a:r>
              <a:rPr lang="ru-RU" sz="2000" b="1" dirty="0" smtClean="0"/>
              <a:t> как деформация сознания белорусов (Социология. 2015 № 1. – С. 80). «Реальное против идеального» (Наш современник № 6. – 2015   – С. 256);  Чарота, Иван. Доктор филологических наук.</a:t>
            </a:r>
            <a:endParaRPr lang="ru-RU" sz="2000" dirty="0" smtClean="0"/>
          </a:p>
        </p:txBody>
      </p:sp>
      <p:sp>
        <p:nvSpPr>
          <p:cNvPr id="75779" name="Содержимое 2"/>
          <p:cNvSpPr>
            <a:spLocks noGrp="1"/>
          </p:cNvSpPr>
          <p:nvPr>
            <p:ph idx="1"/>
          </p:nvPr>
        </p:nvSpPr>
        <p:spPr>
          <a:xfrm>
            <a:off x="0" y="404813"/>
            <a:ext cx="8964613" cy="5184427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ru-RU" b="1" dirty="0" smtClean="0"/>
              <a:t>	</a:t>
            </a:r>
            <a:r>
              <a:rPr lang="ru-RU" sz="3000" b="1" dirty="0" smtClean="0"/>
              <a:t>«Так или иначе, по большому счету (как говорили мудрые наши предки по божьей воле), краеугольный камень  национальной сущности белоруса – </a:t>
            </a:r>
            <a:r>
              <a:rPr lang="ru-RU" sz="3000" b="1" dirty="0" err="1" smtClean="0"/>
              <a:t>русскость</a:t>
            </a:r>
            <a:r>
              <a:rPr lang="ru-RU" sz="3000" b="1" dirty="0" smtClean="0"/>
              <a:t>. Если этот камень убрать, сущности не на чем держаться. </a:t>
            </a:r>
            <a:r>
              <a:rPr lang="ru-RU" sz="3000" b="1" dirty="0" err="1" smtClean="0"/>
              <a:t>Белость</a:t>
            </a:r>
            <a:r>
              <a:rPr lang="ru-RU" sz="3000" b="1" dirty="0" smtClean="0"/>
              <a:t> пропадет. Иными словами, тогда не только о здоровом национальном самосознании, но и о какой национальности не может быть речи. Да и союзное государство окажется домом, который хотят построить на песке».</a:t>
            </a:r>
          </a:p>
          <a:p>
            <a:pPr eaLnBrk="1" hangingPunct="1">
              <a:defRPr/>
            </a:pPr>
            <a:endParaRPr lang="ru-RU" dirty="0" smtClean="0"/>
          </a:p>
        </p:txBody>
      </p:sp>
      <p:sp>
        <p:nvSpPr>
          <p:cNvPr id="66564" name="Rectangle 7"/>
          <p:cNvSpPr>
            <a:spLocks noChangeArrowheads="1"/>
          </p:cNvSpPr>
          <p:nvPr/>
        </p:nvSpPr>
        <p:spPr bwMode="auto">
          <a:xfrm>
            <a:off x="8826500" y="36513"/>
            <a:ext cx="265113" cy="269875"/>
          </a:xfrm>
          <a:prstGeom prst="ellipse">
            <a:avLst/>
          </a:prstGeom>
          <a:solidFill>
            <a:srgbClr val="CCFFFF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lIns="99033" tIns="49516" rIns="99033" bIns="49516" anchor="ctr"/>
          <a:lstStyle/>
          <a:p>
            <a:pPr defTabSz="495300"/>
            <a:fld id="{8BA74FC9-FF75-4601-A152-3A2C4728C75D}" type="slidenum">
              <a:rPr lang="ru-RU" altLang="ru-RU" sz="1300" b="1"/>
              <a:pPr defTabSz="495300"/>
              <a:t>21</a:t>
            </a:fld>
            <a:endParaRPr lang="ru-RU" altLang="ru-RU" sz="1300" b="1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задачи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692696"/>
            <a:ext cx="8892480" cy="6165304"/>
          </a:xfrm>
        </p:spPr>
        <p:txBody>
          <a:bodyPr>
            <a:normAutofit fontScale="55000" lnSpcReduction="20000"/>
          </a:bodyPr>
          <a:lstStyle/>
          <a:p>
            <a:pPr algn="just">
              <a:buNone/>
            </a:pPr>
            <a:r>
              <a:rPr lang="be-BY" dirty="0" smtClean="0"/>
              <a:t>		</a:t>
            </a:r>
            <a:r>
              <a:rPr lang="ru-RU" sz="2600" b="1" dirty="0" smtClean="0"/>
              <a:t> </a:t>
            </a:r>
            <a:r>
              <a:rPr lang="be-BY" sz="2700" b="1" dirty="0" smtClean="0"/>
              <a:t>Содействие переводу статуса Великой Победы из только исторических событий в статус геополитический - формирование понимания у широких слоев общественности, в том числе за рубежом, значения принципиальной позиции Беларуси и России  в вопросах бескомпромиссной борьбы с нацизмом, неофашизмом во всех его проявлениях, обеспечения международной безопасности как последовательной защиты ключевых принципов послевоенного мироустройства.</a:t>
            </a:r>
          </a:p>
          <a:p>
            <a:pPr algn="just">
              <a:buNone/>
            </a:pPr>
            <a:r>
              <a:rPr lang="be-BY" sz="2700" b="1" dirty="0" smtClean="0"/>
              <a:t>		Формирование понимания технологий политической дестабилизации как важнейших  элементов агрессии в ходе современного военного противоборства и формирование говности граждан  к защите Отечества вой в современных условиях.</a:t>
            </a:r>
          </a:p>
          <a:p>
            <a:pPr algn="just">
              <a:buNone/>
            </a:pPr>
            <a:r>
              <a:rPr lang="be-BY" sz="2700" b="1" dirty="0" smtClean="0"/>
              <a:t>		</a:t>
            </a:r>
            <a:r>
              <a:rPr lang="ru-RU" sz="2700" b="1" dirty="0" smtClean="0"/>
              <a:t>Реализация на практике положений Конституции Республики Беларусь о защите исторического </a:t>
            </a:r>
            <a:r>
              <a:rPr lang="ru-RU" sz="2700" b="1" dirty="0" smtClean="0"/>
              <a:t>прошлого, </a:t>
            </a:r>
            <a:r>
              <a:rPr lang="ru-RU" sz="2700" b="1" dirty="0" smtClean="0"/>
              <a:t>прежде всего </a:t>
            </a:r>
            <a:r>
              <a:rPr lang="be-BY" sz="2700" b="1" dirty="0" smtClean="0"/>
              <a:t>в годы Великой Отечественной войны. Беспощадное разоблачение тотального мифотворчества и сохранение адекватного исторического самосознания граждан как краеугольного фактора идентичности. Продолжение развенчивание мифологии о Великой Отечественной войне фактами – выверенными, точными, собранными настоящими историками и исследователями, с отчетливым пониманием того, что это политическая история, которая вписана в контекст современной информационной войны. </a:t>
            </a:r>
          </a:p>
          <a:p>
            <a:pPr algn="just">
              <a:buNone/>
            </a:pPr>
            <a:r>
              <a:rPr lang="be-BY" sz="2700" b="1" dirty="0" smtClean="0"/>
              <a:t>		</a:t>
            </a:r>
            <a:r>
              <a:rPr lang="ru-RU" sz="2700" b="1" dirty="0" smtClean="0"/>
              <a:t>Реализация на практике Закона Республики Беларусь «</a:t>
            </a:r>
            <a:r>
              <a:rPr lang="be-BY" sz="2700" b="1" dirty="0" smtClean="0"/>
              <a:t>О геноциде белорусского народа</a:t>
            </a:r>
            <a:r>
              <a:rPr lang="ru-RU" sz="2700" b="1" dirty="0" smtClean="0"/>
              <a:t>»  </a:t>
            </a:r>
            <a:r>
              <a:rPr lang="be-BY" sz="2700" b="1" dirty="0" smtClean="0"/>
              <a:t>в целях сохранения памяти о миллионах советских граждан, которые стали жертвами фашизма в годы </a:t>
            </a:r>
            <a:r>
              <a:rPr lang="be-BY" sz="2700" b="1" dirty="0" smtClean="0"/>
              <a:t>войны </a:t>
            </a:r>
            <a:r>
              <a:rPr lang="be-BY" sz="2700" b="1" dirty="0" smtClean="0"/>
              <a:t>и послевоенный период</a:t>
            </a:r>
            <a:r>
              <a:rPr lang="ru-RU" sz="2700" b="1" dirty="0" smtClean="0"/>
              <a:t>. Последовательное системное предание гласности фактов преступлений против человечества со стороны гитлеровской Германии и ее сателлитов, предателей-коллаборационистов в годы войны. </a:t>
            </a:r>
          </a:p>
          <a:p>
            <a:pPr algn="just">
              <a:buNone/>
            </a:pPr>
            <a:r>
              <a:rPr lang="ru-RU" sz="2700" b="1" dirty="0" smtClean="0"/>
              <a:t>		В КАЧЕСТВЕ ПЕРВООЧЕРЕДНЫХ МЕР:</a:t>
            </a:r>
          </a:p>
          <a:p>
            <a:pPr algn="just">
              <a:buNone/>
            </a:pPr>
            <a:r>
              <a:rPr lang="ru-RU" sz="2700" b="1" dirty="0" smtClean="0"/>
              <a:t>		Активное участие в реализации Программы патриотического воспитания, в том числе в изучении и оценке учебных программ, учебных пособий, учебников всех учреждений образования на предмет их соответствия целям и задачам  национальной безопасности Республики Беларусь.</a:t>
            </a:r>
          </a:p>
          <a:p>
            <a:pPr algn="just">
              <a:buNone/>
            </a:pPr>
            <a:r>
              <a:rPr lang="ru-RU" sz="2700" b="1" dirty="0" smtClean="0"/>
              <a:t>		Использования передового опыта организации подготовки военных кадров с приоритетом совершенствования </a:t>
            </a:r>
            <a:r>
              <a:rPr lang="ru-RU" sz="2700" b="1" dirty="0" err="1" smtClean="0"/>
              <a:t>социогуманитарного</a:t>
            </a:r>
            <a:r>
              <a:rPr lang="ru-RU" sz="2700" b="1" dirty="0" smtClean="0"/>
              <a:t> знания, в частности Института пограничной службы, где все офицеры получают специальность «Специалист по управлению».</a:t>
            </a:r>
          </a:p>
          <a:p>
            <a:pPr algn="just">
              <a:buNone/>
            </a:pPr>
            <a:r>
              <a:rPr lang="ru-RU" sz="2600" b="1" dirty="0" smtClean="0"/>
              <a:t>		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82287-BF6A-4DC4-99B7-D4A36EA0247F}" type="slidenum">
              <a:rPr lang="ru-RU" altLang="ru-RU" smtClean="0"/>
              <a:pPr/>
              <a:t>22</a:t>
            </a:fld>
            <a:endParaRPr lang="ru-RU" altLang="ru-RU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8748713" y="36513"/>
            <a:ext cx="342900" cy="223837"/>
          </a:xfrm>
          <a:prstGeom prst="ellipse">
            <a:avLst/>
          </a:prstGeom>
          <a:solidFill>
            <a:srgbClr val="CCFFFF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lIns="99033" tIns="49516" rIns="99033" bIns="49516" anchor="ctr"/>
          <a:lstStyle/>
          <a:p>
            <a:pPr algn="ctr" defTabSz="495300"/>
            <a:fld id="{32357D3F-D20C-44C3-9BED-D78925DA69B2}" type="slidenum">
              <a:rPr lang="ru-RU" altLang="ru-RU" sz="1300"/>
              <a:pPr algn="ctr" defTabSz="495300"/>
              <a:t>22</a:t>
            </a:fld>
            <a:endParaRPr lang="ru-RU" altLang="ru-RU" sz="13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714626"/>
            <a:ext cx="8964488" cy="3946525"/>
          </a:xfrm>
        </p:spPr>
        <p:txBody>
          <a:bodyPr/>
          <a:lstStyle/>
          <a:p>
            <a:pPr algn="ctr">
              <a:buFont typeface="Arial" charset="0"/>
              <a:buNone/>
              <a:defRPr/>
            </a:pPr>
            <a:r>
              <a:rPr lang="ru-RU" sz="2400" b="1" dirty="0"/>
              <a:t>	</a:t>
            </a:r>
            <a:r>
              <a:rPr lang="ru-RU" sz="2000" b="1" dirty="0"/>
              <a:t>Одна из таких черных страниц польской истории — «погром в </a:t>
            </a:r>
            <a:r>
              <a:rPr lang="ru-RU" sz="2000" b="1" dirty="0" err="1"/>
              <a:t>Едвабне</a:t>
            </a:r>
            <a:r>
              <a:rPr lang="ru-RU" sz="2000" b="1" dirty="0"/>
              <a:t>», где 10 июля 1941 года руками польских «патриотов» было сожжено, зарублено, забито 1600 евреев. Немцы лишь фотографировали эти экзекуции, радуясь добровольной «помощи» поляков. </a:t>
            </a:r>
          </a:p>
          <a:p>
            <a:pPr algn="ctr">
              <a:buFont typeface="Arial" charset="0"/>
              <a:buNone/>
              <a:defRPr/>
            </a:pPr>
            <a:r>
              <a:rPr lang="ru-RU" sz="2000" b="1" dirty="0"/>
              <a:t>	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2015 году историк Гросс Ян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Томаш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интервью немецкому изданию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Welt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сказал: «Поляки по праву гордились сопротивлением их общества нацистам, однако в действительности за время войны они убили больше евреев, чем немцев». </a:t>
            </a:r>
          </a:p>
          <a:p>
            <a:pPr algn="ctr">
              <a:buFont typeface="Arial" charset="0"/>
              <a:buNone/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https://www.rubaltic.ru/article/kultura-i-istoriya/06022020-otrublennoy-golovoy-devushki-igrali-v-futbol-evreyskiy-pogrom-v-edvabne</a:t>
            </a:r>
            <a:r>
              <a:rPr lang="en-US" sz="1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endParaRPr lang="ru-RU" sz="1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2467" name="Picture 3" descr="C:\Users\Петр\Desktop\iIXKZZJ6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476672"/>
            <a:ext cx="685800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8748713" y="36513"/>
            <a:ext cx="342900" cy="223837"/>
          </a:xfrm>
          <a:prstGeom prst="ellipse">
            <a:avLst/>
          </a:prstGeom>
          <a:solidFill>
            <a:srgbClr val="CCFFFF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lIns="99033" tIns="49516" rIns="99033" bIns="49516" anchor="ctr"/>
          <a:lstStyle/>
          <a:p>
            <a:pPr algn="ctr" defTabSz="495300"/>
            <a:fld id="{32357D3F-D20C-44C3-9BED-D78925DA69B2}" type="slidenum">
              <a:rPr lang="ru-RU" altLang="ru-RU" sz="1300"/>
              <a:pPr algn="ctr" defTabSz="495300"/>
              <a:t>23</a:t>
            </a:fld>
            <a:endParaRPr lang="ru-RU" altLang="ru-RU" sz="1300" dirty="0"/>
          </a:p>
        </p:txBody>
      </p:sp>
    </p:spTree>
    <p:extLst>
      <p:ext uri="{BB962C8B-B14F-4D97-AF65-F5344CB8AC3E}">
        <p14:creationId xmlns:p14="http://schemas.microsoft.com/office/powerpoint/2010/main" xmlns="" val="8028142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35696" y="3645024"/>
            <a:ext cx="7128792" cy="2808312"/>
          </a:xfrm>
        </p:spPr>
        <p:txBody>
          <a:bodyPr/>
          <a:lstStyle/>
          <a:p>
            <a:pPr lvl="1" algn="ctr">
              <a:buNone/>
            </a:pPr>
            <a:r>
              <a:rPr lang="ru-RU" sz="2000" b="1" dirty="0" smtClean="0"/>
              <a:t>А.РОЗЕНБЕРГ: «Почему у белорусов национальное самосознание  связано исключительно с природой, песнями и танцами, а не с исторической виной украинцев или литовцев перед Белоруссией? Отношение  к литовцам, латышам и украинцам дружественное.  Позитивных элементов, на которые можно было бы  опереться, в Белоруссии не обнаружено.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E9E1F2-6F71-470C-8C3D-0BCC512D5A4E}" type="slidenum">
              <a:rPr lang="ru-RU" altLang="ru-RU" smtClean="0"/>
              <a:pPr>
                <a:defRPr/>
              </a:pPr>
              <a:t>24</a:t>
            </a:fld>
            <a:endParaRPr lang="ru-RU" altLang="ru-RU"/>
          </a:p>
        </p:txBody>
      </p:sp>
      <p:pic>
        <p:nvPicPr>
          <p:cNvPr id="214018" name="Picture 2" descr="http://fanpagepress.net/m/A/Alfred-Rosenberg-sexy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645024"/>
            <a:ext cx="2127834" cy="2636912"/>
          </a:xfrm>
          <a:prstGeom prst="rect">
            <a:avLst/>
          </a:prstGeom>
          <a:noFill/>
        </p:spPr>
      </p:pic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323528" y="3933056"/>
            <a:ext cx="8568952" cy="2345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.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251520" y="188640"/>
            <a:ext cx="8568952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Илья Смирнов </a:t>
            </a:r>
            <a:r>
              <a:rPr lang="ru-RU" sz="3600" b="1" dirty="0" err="1" smtClean="0"/>
              <a:t>ИнтерNAZIонал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b="1" dirty="0" smtClean="0"/>
              <a:t>Россия 21 2004 г. №6 С.67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Коммунизм и нацизм не просто расходятся в каких-то пунктах – это несовместимые и взаимоисключающие мировоззрения. Поэтому крушение СССР не могло не обернуться реваншем тех сил, которые потерпели поражение в 1945 г. И не только в Прибалтике и на Западной Украине. Идея «бей негров» (азербайджанцев, армян, евреев, ру</a:t>
            </a:r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сс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ких, нужное подчеркнуть) возникает в пустой бритой голове не сама собой. Это закономерная реакция снизу на то, что сверху – там, где большие деньги и учёные степени – радикальный антикоммунизм достиг своего естественного завершения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748713" y="36513"/>
            <a:ext cx="342900" cy="223837"/>
          </a:xfrm>
          <a:prstGeom prst="ellipse">
            <a:avLst/>
          </a:prstGeom>
          <a:solidFill>
            <a:srgbClr val="CCFFFF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lIns="99033" tIns="49516" rIns="99033" bIns="49516" anchor="ctr"/>
          <a:lstStyle/>
          <a:p>
            <a:pPr algn="ctr" defTabSz="495300"/>
            <a:fld id="{32357D3F-D20C-44C3-9BED-D78925DA69B2}" type="slidenum">
              <a:rPr lang="ru-RU" altLang="ru-RU" sz="1300"/>
              <a:pPr algn="ctr" defTabSz="495300"/>
              <a:t>24</a:t>
            </a:fld>
            <a:endParaRPr lang="ru-RU" altLang="ru-RU" sz="1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625" y="5589588"/>
            <a:ext cx="1979613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89F2AC9-1712-41E8-8F95-76D1252F3674}" type="slidenum">
              <a:rPr lang="ru-RU"/>
              <a:pPr/>
              <a:t>3</a:t>
            </a:fld>
            <a:endParaRPr lang="ru-RU"/>
          </a:p>
        </p:txBody>
      </p:sp>
      <p:sp>
        <p:nvSpPr>
          <p:cNvPr id="47108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6983FC8A-104D-41ED-96F3-A8AD8FD6E8AF}" type="slidenum">
              <a:rPr lang="ru-RU" sz="1400"/>
              <a:pPr algn="r"/>
              <a:t>3</a:t>
            </a:fld>
            <a:endParaRPr lang="ru-RU" sz="1400"/>
          </a:p>
        </p:txBody>
      </p:sp>
      <p:pic>
        <p:nvPicPr>
          <p:cNvPr id="4710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10225"/>
            <a:ext cx="16922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2275" y="5597525"/>
            <a:ext cx="19431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375" y="5597525"/>
            <a:ext cx="94297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43775" y="5589588"/>
            <a:ext cx="1800225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3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5597525"/>
            <a:ext cx="93662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699792" y="1700809"/>
            <a:ext cx="6444208" cy="504056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b="1" kern="0" dirty="0">
                <a:solidFill>
                  <a:srgbClr val="FF0000"/>
                </a:solidFill>
                <a:latin typeface="Arial Narrow" pitchFamily="34" charset="0"/>
                <a:ea typeface="+mj-ea"/>
                <a:cs typeface="+mj-cs"/>
              </a:rPr>
              <a:t>АДОЛЬФ ГИТЛЕР </a:t>
            </a:r>
            <a:r>
              <a:rPr lang="ru-RU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–</a:t>
            </a:r>
            <a:r>
              <a:rPr lang="ru-RU" b="1" kern="0" dirty="0">
                <a:solidFill>
                  <a:srgbClr val="FF0000"/>
                </a:solidFill>
                <a:latin typeface="Arial Narrow" pitchFamily="34" charset="0"/>
                <a:ea typeface="+mj-ea"/>
                <a:cs typeface="+mj-cs"/>
              </a:rPr>
              <a:t> КЛИНИЧЕСКИЙ СЛУЧАЙ НЕКРОФИЛИИ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2195736" y="2132856"/>
            <a:ext cx="6768877" cy="3312269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2000" i="1" kern="0" dirty="0">
                <a:latin typeface="+mn-lt"/>
              </a:rPr>
              <a:t>	</a:t>
            </a:r>
            <a:r>
              <a:rPr lang="ru-RU" sz="1500" b="1" kern="0" dirty="0" smtClean="0">
                <a:solidFill>
                  <a:schemeClr val="bg1"/>
                </a:solidFill>
                <a:latin typeface="+mn-lt"/>
              </a:rPr>
              <a:t>«</a:t>
            </a:r>
            <a:r>
              <a:rPr lang="ru-RU" sz="1500" b="1" kern="0" dirty="0">
                <a:solidFill>
                  <a:schemeClr val="bg1"/>
                </a:solidFill>
                <a:latin typeface="+mn-lt"/>
              </a:rPr>
              <a:t>Он играл жизнями всех немцев, играл и со своей собственной жизнью. Когда все было потеряно, у него не было особых причин сожалеть о случившемся. Он получил то, к чему всегда стремился: власть и удовлетворение своей ненависти и своей страсти к разрушению. Этого удовольствия он не лишался в связи с поражением. Маньяк и разрушитель не проиграл. Кто действительно проиграл, так это миллионы людей — немцев, представителей других наций, — для которых смерть в бою была зачастую самой легкой формой страдания...».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500" b="1" kern="0" dirty="0">
                <a:solidFill>
                  <a:schemeClr val="bg1"/>
                </a:solidFill>
                <a:latin typeface="+mn-lt"/>
              </a:rPr>
              <a:t>	</a:t>
            </a:r>
            <a:r>
              <a:rPr lang="ru-RU" sz="1500" b="1" kern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1500" b="1" kern="0" dirty="0">
                <a:solidFill>
                  <a:schemeClr val="bg1"/>
                </a:solidFill>
                <a:latin typeface="+mn-lt"/>
              </a:rPr>
              <a:t>«Многие его действия, начиная с уничтожения миллионов и миллионов евреев, русских и поляков и кончая распоряжениями, обрекавшими на уничтожение немцев, нельзя объяснить стратегической целесообразностью. Это, без сомнения, результаты страсти к разрушению, снедавшей некрофила</a:t>
            </a:r>
            <a:r>
              <a:rPr lang="ru-RU" sz="1500" b="1" kern="0" dirty="0" smtClean="0">
                <a:solidFill>
                  <a:schemeClr val="bg1"/>
                </a:solidFill>
                <a:latin typeface="+mn-lt"/>
              </a:rPr>
              <a:t>» </a:t>
            </a:r>
          </a:p>
          <a:p>
            <a:pPr marL="342900" indent="-342900" algn="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500" kern="0" dirty="0">
                <a:solidFill>
                  <a:schemeClr val="bg1"/>
                </a:solidFill>
                <a:latin typeface="+mn-lt"/>
              </a:rPr>
              <a:t>	 </a:t>
            </a:r>
            <a:r>
              <a:rPr lang="ru-RU" sz="1500" b="1" kern="0" dirty="0" err="1">
                <a:solidFill>
                  <a:schemeClr val="bg1"/>
                </a:solidFill>
                <a:latin typeface="+mn-lt"/>
              </a:rPr>
              <a:t>Фромм</a:t>
            </a:r>
            <a:r>
              <a:rPr lang="ru-RU" sz="1500" b="1" kern="0" dirty="0">
                <a:solidFill>
                  <a:schemeClr val="bg1"/>
                </a:solidFill>
                <a:latin typeface="+mn-lt"/>
              </a:rPr>
              <a:t>, Э.  Злокачественная агрессия: Адольф Гитлер – клинический случай некрофилии. / Анатомия человеческой </a:t>
            </a:r>
            <a:r>
              <a:rPr lang="ru-RU" sz="1500" b="1" kern="0" dirty="0" err="1">
                <a:solidFill>
                  <a:schemeClr val="bg1"/>
                </a:solidFill>
                <a:latin typeface="+mn-lt"/>
              </a:rPr>
              <a:t>деструктивности</a:t>
            </a:r>
            <a:r>
              <a:rPr lang="ru-RU" sz="1500" b="1" kern="0" dirty="0">
                <a:solidFill>
                  <a:schemeClr val="bg1"/>
                </a:solidFill>
                <a:latin typeface="+mn-lt"/>
              </a:rPr>
              <a:t> / Э. </a:t>
            </a:r>
            <a:r>
              <a:rPr lang="ru-RU" sz="1500" b="1" kern="0" dirty="0" err="1">
                <a:solidFill>
                  <a:schemeClr val="bg1"/>
                </a:solidFill>
                <a:latin typeface="+mn-lt"/>
              </a:rPr>
              <a:t>Фромм</a:t>
            </a:r>
            <a:r>
              <a:rPr lang="ru-RU" sz="1500" b="1" kern="0" dirty="0">
                <a:solidFill>
                  <a:schemeClr val="bg1"/>
                </a:solidFill>
                <a:latin typeface="+mn-lt"/>
              </a:rPr>
              <a:t>. – М.: ООО Изд. </a:t>
            </a:r>
            <a:r>
              <a:rPr lang="ru-RU" sz="1500" b="1" kern="0" dirty="0" err="1">
                <a:solidFill>
                  <a:schemeClr val="bg1"/>
                </a:solidFill>
                <a:latin typeface="+mn-lt"/>
              </a:rPr>
              <a:t>Аст</a:t>
            </a:r>
            <a:r>
              <a:rPr lang="ru-RU" sz="1500" b="1" kern="0" dirty="0">
                <a:solidFill>
                  <a:schemeClr val="bg1"/>
                </a:solidFill>
                <a:latin typeface="+mn-lt"/>
              </a:rPr>
              <a:t>, 2004. – 635 с. – С. 510-601.Указ. соч. -  С.594</a:t>
            </a:r>
            <a:r>
              <a:rPr lang="ru-RU" sz="1400" b="1" kern="0" dirty="0">
                <a:solidFill>
                  <a:srgbClr val="FF0000"/>
                </a:solidFill>
                <a:latin typeface="+mn-lt"/>
              </a:rPr>
              <a:t>.</a:t>
            </a:r>
          </a:p>
        </p:txBody>
      </p:sp>
      <p:pic>
        <p:nvPicPr>
          <p:cNvPr id="47116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48488" y="0"/>
            <a:ext cx="2195512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7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51500" y="0"/>
            <a:ext cx="1296988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8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79613" y="0"/>
            <a:ext cx="136842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9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348038" y="0"/>
            <a:ext cx="2303462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0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214312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8604448" y="36513"/>
            <a:ext cx="487165" cy="296143"/>
          </a:xfrm>
          <a:prstGeom prst="ellipse">
            <a:avLst/>
          </a:prstGeom>
          <a:solidFill>
            <a:srgbClr val="CCFFFF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lIns="99033" tIns="49516" rIns="99033" bIns="49516" anchor="ctr"/>
          <a:lstStyle/>
          <a:p>
            <a:pPr algn="ctr" defTabSz="495300"/>
            <a:fld id="{F1FDD752-7F12-44D2-AD0F-F754AF151BD5}" type="slidenum">
              <a:rPr lang="ru-RU" altLang="ru-RU" sz="1300" b="1"/>
              <a:pPr algn="ctr" defTabSz="495300"/>
              <a:t>3</a:t>
            </a:fld>
            <a:endParaRPr lang="ru-RU" altLang="ru-RU" sz="1300" b="1" dirty="0"/>
          </a:p>
        </p:txBody>
      </p:sp>
      <p:pic>
        <p:nvPicPr>
          <p:cNvPr id="20" name="Picture 2" descr="D:\d31a01a8a4845af69773b34d16d33acce71bd2b6Mid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79512" y="1805006"/>
            <a:ext cx="2195736" cy="364021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2" descr="D:\hello_html_35f906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979712" y="548681"/>
            <a:ext cx="561820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Летний театр</a:t>
            </a:r>
            <a:endParaRPr lang="ru-RU" sz="60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8820150" y="36513"/>
            <a:ext cx="290513" cy="352425"/>
          </a:xfrm>
          <a:prstGeom prst="ellipse">
            <a:avLst/>
          </a:prstGeom>
          <a:solidFill>
            <a:srgbClr val="CCFFFF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lIns="99033" tIns="49516" rIns="99033" bIns="49516" anchor="ctr"/>
          <a:lstStyle/>
          <a:p>
            <a:pPr defTabSz="495300" eaLnBrk="1" hangingPunct="1">
              <a:lnSpc>
                <a:spcPct val="100000"/>
              </a:lnSpc>
              <a:spcBef>
                <a:spcPct val="0"/>
              </a:spcBef>
            </a:pPr>
            <a:fld id="{3A83E72D-E784-4323-B66C-FA06347A19F2}" type="slidenum">
              <a:rPr lang="ru-RU" altLang="ru-RU" sz="1300" i="0">
                <a:solidFill>
                  <a:schemeClr val="tx1"/>
                </a:solidFill>
              </a:rPr>
              <a:pPr defTabSz="495300" eaLnBrk="1" hangingPunct="1">
                <a:lnSpc>
                  <a:spcPct val="100000"/>
                </a:lnSpc>
                <a:spcBef>
                  <a:spcPct val="0"/>
                </a:spcBef>
              </a:pPr>
              <a:t>4</a:t>
            </a:fld>
            <a:endParaRPr lang="ru-RU" altLang="ru-RU" sz="1300" i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405263" y="5229200"/>
            <a:ext cx="1015938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Михаил Савицкий: серия картин </a:t>
            </a:r>
          </a:p>
          <a:p>
            <a:pPr algn="ctr"/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«Цифры на сердце»</a:t>
            </a:r>
            <a:endParaRPr lang="ru-RU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Номер слайда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79998587-8D98-4D48-A39A-E00E5F9A5526}" type="slidenum">
              <a:rPr lang="ru-RU" sz="1400"/>
              <a:pPr algn="r"/>
              <a:t>5</a:t>
            </a:fld>
            <a:endParaRPr lang="ru-RU" sz="1400"/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1570037"/>
          </a:xfrm>
        </p:spPr>
        <p:txBody>
          <a:bodyPr/>
          <a:lstStyle/>
          <a:p>
            <a:pPr eaLnBrk="1" hangingPunct="1"/>
            <a:r>
              <a:rPr lang="ru-RU" altLang="zh-CN" sz="2000" b="1" smtClean="0">
                <a:solidFill>
                  <a:schemeClr val="bg1"/>
                </a:solidFill>
                <a:latin typeface="Arial Narrow" pitchFamily="34" charset="0"/>
              </a:rPr>
              <a:t>Украинскую повстанческую армию под патронатом ОУН (б) возглавил бывший командир батальона СС </a:t>
            </a:r>
            <a:r>
              <a:rPr lang="ru-RU" altLang="zh-CN" sz="2000" b="1" smtClean="0">
                <a:solidFill>
                  <a:schemeClr val="bg1"/>
                </a:solidFill>
              </a:rPr>
              <a:t>«</a:t>
            </a:r>
            <a:r>
              <a:rPr lang="ru-RU" altLang="zh-CN" sz="2000" b="1" smtClean="0">
                <a:solidFill>
                  <a:schemeClr val="bg1"/>
                </a:solidFill>
                <a:latin typeface="Arial Narrow" pitchFamily="34" charset="0"/>
              </a:rPr>
              <a:t>Нахтигаль</a:t>
            </a:r>
            <a:r>
              <a:rPr lang="ru-RU" altLang="zh-CN" sz="2000" b="1" smtClean="0">
                <a:solidFill>
                  <a:schemeClr val="bg1"/>
                </a:solidFill>
              </a:rPr>
              <a:t>»</a:t>
            </a:r>
            <a:r>
              <a:rPr lang="ru-RU" altLang="zh-CN" sz="2000" b="1" smtClean="0">
                <a:solidFill>
                  <a:schemeClr val="bg1"/>
                </a:solidFill>
                <a:latin typeface="Arial Narrow" pitchFamily="34" charset="0"/>
              </a:rPr>
              <a:t>, бывший офицер орудовавшего в Белоруссии 201-го полицейского батальона гауптштурмфюрер СС Роман Шухевич</a:t>
            </a:r>
            <a:r>
              <a:rPr lang="ru-RU" altLang="zh-CN" sz="1800" smtClean="0"/>
              <a:t> .</a:t>
            </a:r>
            <a:r>
              <a:rPr lang="ru-RU" altLang="zh-CN" sz="4000" smtClean="0"/>
              <a:t> </a:t>
            </a:r>
            <a:endParaRPr lang="ru-RU" sz="4000" smtClean="0"/>
          </a:p>
        </p:txBody>
      </p:sp>
      <p:pic>
        <p:nvPicPr>
          <p:cNvPr id="54276" name="Picture 3" descr="1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940425" y="1268413"/>
            <a:ext cx="3203575" cy="5589587"/>
          </a:xfrm>
        </p:spPr>
      </p:pic>
      <p:pic>
        <p:nvPicPr>
          <p:cNvPr id="54277" name="Picture 5" descr="4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268413"/>
            <a:ext cx="3276600" cy="5589587"/>
          </a:xfrm>
          <a:solidFill>
            <a:schemeClr val="tx1"/>
          </a:solidFill>
        </p:spPr>
      </p:pic>
      <p:pic>
        <p:nvPicPr>
          <p:cNvPr id="54278" name="Picture 4" descr="Памятник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1384300"/>
            <a:ext cx="6121400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6" descr="4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9" name="Rectangle 7"/>
          <p:cNvSpPr>
            <a:spLocks noChangeArrowheads="1"/>
          </p:cNvSpPr>
          <p:nvPr/>
        </p:nvSpPr>
        <p:spPr bwMode="auto">
          <a:xfrm>
            <a:off x="323850" y="5516563"/>
            <a:ext cx="86407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период апогея геноцида польского населения летом 1943 г. </a:t>
            </a:r>
          </a:p>
          <a:p>
            <a:pPr algn="ctr">
              <a:defRPr/>
            </a:pP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бандеровцами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уничтожено не менее 100 тысяч мирных поляков</a:t>
            </a:r>
          </a:p>
        </p:txBody>
      </p:sp>
      <p:sp>
        <p:nvSpPr>
          <p:cNvPr id="115720" name="Rectangle 8"/>
          <p:cNvSpPr>
            <a:spLocks noChangeArrowheads="1"/>
          </p:cNvSpPr>
          <p:nvPr/>
        </p:nvSpPr>
        <p:spPr bwMode="auto">
          <a:xfrm>
            <a:off x="0" y="6237288"/>
            <a:ext cx="9144000" cy="6207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16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Гжегож</a:t>
            </a:r>
            <a:r>
              <a:rPr lang="ru-RU" sz="1600" b="1" dirty="0">
                <a:solidFill>
                  <a:srgbClr val="FFCC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Мотыка От волынской резни </a:t>
            </a:r>
            <a:r>
              <a:rPr lang="ru-RU" sz="16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ло</a:t>
            </a:r>
            <a:r>
              <a:rPr lang="ru-RU" sz="1600" b="1" dirty="0">
                <a:solidFill>
                  <a:srgbClr val="FFCC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операции «Висла» Польско-украинский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FFCC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конфликт 1943 – 1947. М.: РОССПЭН, 2014. – 336 с</a:t>
            </a: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8826501" y="35984"/>
            <a:ext cx="265113" cy="270933"/>
          </a:xfrm>
          <a:prstGeom prst="ellipse">
            <a:avLst/>
          </a:prstGeom>
          <a:solidFill>
            <a:srgbClr val="CCFFFF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lIns="99033" tIns="49516" rIns="99033" bIns="49516" anchor="ctr"/>
          <a:lstStyle/>
          <a:p>
            <a:pPr algn="ctr" defTabSz="495300"/>
            <a:fld id="{12445E73-01A9-44F4-A2E5-8F39E0F8F8FD}" type="slidenum">
              <a:rPr lang="ru-RU" altLang="ru-RU" sz="1300" b="1"/>
              <a:pPr algn="ctr" defTabSz="495300"/>
              <a:t>5</a:t>
            </a:fld>
            <a:endParaRPr lang="ru-RU" altLang="ru-RU" sz="13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Прямоугольник 4"/>
          <p:cNvSpPr>
            <a:spLocks noChangeArrowheads="1"/>
          </p:cNvSpPr>
          <p:nvPr/>
        </p:nvSpPr>
        <p:spPr bwMode="auto">
          <a:xfrm>
            <a:off x="323850" y="-10190163"/>
            <a:ext cx="8640763" cy="466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00"/>
              <a:t>079. Прибивание ножом к столу языка маленького ребенка, который позже висел на нем.</a:t>
            </a:r>
          </a:p>
          <a:p>
            <a:r>
              <a:rPr lang="ru-RU" sz="900"/>
              <a:t> 081. Распарывание живота детям.</a:t>
            </a:r>
          </a:p>
          <a:p>
            <a:r>
              <a:rPr lang="ru-RU" sz="900"/>
              <a:t>082. Прибивание маленького ребенка штыком к столу.</a:t>
            </a:r>
          </a:p>
          <a:p>
            <a:r>
              <a:rPr lang="ru-RU" sz="900"/>
              <a:t>083. Вешание ребенка мужского пола за гениталии на дверной ручке.</a:t>
            </a:r>
          </a:p>
          <a:p>
            <a:r>
              <a:rPr lang="ru-RU" sz="900"/>
              <a:t>084. Выбивание суставов ног ребенка.</a:t>
            </a:r>
          </a:p>
          <a:p>
            <a:r>
              <a:rPr lang="ru-RU" sz="900"/>
              <a:t>085. Выбивание суставов рук ребенка.</a:t>
            </a:r>
          </a:p>
          <a:p>
            <a:r>
              <a:rPr lang="ru-RU" sz="900"/>
              <a:t>088. Бросание ребенка в пламя огня горящего здания.</a:t>
            </a:r>
          </a:p>
          <a:p>
            <a:r>
              <a:rPr lang="ru-RU" sz="900"/>
              <a:t>089. Разбивание головки младенца, путем взятия его за ножки и удара о стену или печь.</a:t>
            </a:r>
          </a:p>
          <a:p>
            <a:r>
              <a:rPr lang="ru-RU" sz="900"/>
              <a:t>090. Подвешивание монаха за ноги возле кафедры в костеле.</a:t>
            </a:r>
          </a:p>
          <a:p>
            <a:r>
              <a:rPr lang="ru-RU" sz="900"/>
              <a:t>091. Посадка ребенка на кол.</a:t>
            </a:r>
          </a:p>
          <a:p>
            <a:r>
              <a:rPr lang="ru-RU" sz="900"/>
              <a:t>092. Подвешивание на дереве женщины вверх ногами и отрезание груди и языка, рассечение живота, выкалывание глаз, а также отрезание ножами кусков тела.</a:t>
            </a:r>
          </a:p>
          <a:p>
            <a:r>
              <a:rPr lang="ru-RU" sz="900"/>
              <a:t>093. Прибивание маленького ребенка гвоздями к двери.</a:t>
            </a:r>
          </a:p>
          <a:p>
            <a:r>
              <a:rPr lang="ru-RU" sz="900"/>
              <a:t>111. Волочение по земле матери с тремя детьми, привязанных к запряженному возу таким образом, что одна нога матери крепилась цепью к возу, к другой ноге матери привязывалась нога старшего ребенка, к другой ноге старшего ребенка привязана нога младшего ребенка, к другой ноге младшего ребенка привязана нога самого маленького ребенка.</a:t>
            </a:r>
          </a:p>
          <a:p>
            <a:r>
              <a:rPr lang="ru-RU" sz="900"/>
              <a:t>118. Закапывание в землю живьем по шею и срезание позже головы косой.</a:t>
            </a:r>
          </a:p>
          <a:p>
            <a:r>
              <a:rPr lang="ru-RU" sz="900"/>
              <a:t>119. Разрывание туловища пополам при помощи лошадей.</a:t>
            </a:r>
          </a:p>
          <a:p>
            <a:r>
              <a:rPr lang="ru-RU" sz="900"/>
              <a:t>120. Разрывание туловища пополам привязыванием жертвы к двум пригнутым деревьям с последующим их освобождением.</a:t>
            </a:r>
          </a:p>
          <a:p>
            <a:r>
              <a:rPr lang="ru-RU" sz="900"/>
              <a:t>121. Бросание взрослых людей в пламя огня горящего здания.</a:t>
            </a:r>
          </a:p>
          <a:p>
            <a:r>
              <a:rPr lang="ru-RU" sz="900"/>
              <a:t>122. Поджигание жертвы предварительно облитой керосином.</a:t>
            </a:r>
          </a:p>
          <a:p>
            <a:r>
              <a:rPr lang="ru-RU" sz="900"/>
              <a:t>123. Обкладывание жертвы снопами соломы и их поджигание (факел Нерона).</a:t>
            </a:r>
          </a:p>
          <a:p>
            <a:r>
              <a:rPr lang="ru-RU" sz="900"/>
              <a:t>125. Насаживание младенца на вилы и выбрасывание его в пламя костра.</a:t>
            </a:r>
          </a:p>
          <a:p>
            <a:r>
              <a:rPr lang="ru-RU" sz="900"/>
              <a:t>126. Срезание лезвиями кожи с лица.</a:t>
            </a:r>
          </a:p>
          <a:p>
            <a:r>
              <a:rPr lang="ru-RU" sz="900"/>
              <a:t>127. Вбивание между ребер дубовых кольев.</a:t>
            </a:r>
          </a:p>
          <a:p>
            <a:r>
              <a:rPr lang="ru-RU" sz="900"/>
              <a:t>128. Вешание на колючей проволоке.</a:t>
            </a:r>
          </a:p>
          <a:p>
            <a:r>
              <a:rPr lang="ru-RU" sz="900"/>
              <a:t>129. Сдирание с тела кожи, заливание раны чернилами, а также обливание ее кипящей водой.</a:t>
            </a:r>
          </a:p>
          <a:p>
            <a:r>
              <a:rPr lang="ru-RU" sz="900"/>
              <a:t>130. Прикрепление туловища к опоре и с последующим метанием в него ножей.</a:t>
            </a:r>
          </a:p>
          <a:p>
            <a:r>
              <a:rPr lang="ru-RU" sz="900"/>
              <a:t>131. Связывание – сковывание рук колючей проволокой.</a:t>
            </a:r>
          </a:p>
          <a:p>
            <a:r>
              <a:rPr lang="ru-RU" sz="900"/>
              <a:t>132. Нанесение смертельных ударов лопатой.</a:t>
            </a:r>
          </a:p>
          <a:p>
            <a:r>
              <a:rPr lang="ru-RU" sz="900"/>
              <a:t>133. Прибивание рук к порогу жилища.</a:t>
            </a:r>
          </a:p>
          <a:p>
            <a:r>
              <a:rPr lang="ru-RU" sz="900"/>
              <a:t>134. Волочение тела по земле за ноги, связанные веревкой.</a:t>
            </a:r>
          </a:p>
          <a:p>
            <a:r>
              <a:rPr lang="ru-RU" sz="900"/>
              <a:t>135. Прибивание маленьких детей к стволам придорожных деревьев, с образованием так называемых «веночков»***.</a:t>
            </a:r>
          </a:p>
        </p:txBody>
      </p:sp>
      <p:sp>
        <p:nvSpPr>
          <p:cNvPr id="68611" name="Заголовок 5"/>
          <p:cNvSpPr>
            <a:spLocks noGrp="1"/>
          </p:cNvSpPr>
          <p:nvPr>
            <p:ph type="title"/>
          </p:nvPr>
        </p:nvSpPr>
        <p:spPr>
          <a:xfrm>
            <a:off x="2051719" y="283052"/>
            <a:ext cx="6912893" cy="6432530"/>
          </a:xfrm>
        </p:spPr>
        <p:txBody>
          <a:bodyPr wrap="square">
            <a:spAutoFit/>
          </a:bodyPr>
          <a:lstStyle/>
          <a:p>
            <a:pPr algn="l"/>
            <a:r>
              <a:rPr lang="ru-RU" sz="1600" b="1" dirty="0" smtClean="0"/>
              <a:t>	</a:t>
            </a:r>
            <a:r>
              <a:rPr lang="ru-RU" sz="1800" b="1" dirty="0" smtClean="0"/>
              <a:t>Разрезание живота и высыпание вовнутрь корма для 	голодных  свиней, которые этот корм вырывали вместе с 	кишками и другими внутренностями.</a:t>
            </a:r>
            <a:br>
              <a:rPr lang="ru-RU" sz="1800" b="1" dirty="0" smtClean="0"/>
            </a:br>
            <a:r>
              <a:rPr lang="ru-RU" sz="1800" b="1" dirty="0" smtClean="0"/>
              <a:t>	Прибивание в костеле на кресте рук и ног гвоздями.</a:t>
            </a:r>
            <a:br>
              <a:rPr lang="ru-RU" sz="1800" b="1" dirty="0" smtClean="0"/>
            </a:br>
            <a:r>
              <a:rPr lang="ru-RU" sz="1800" b="1" dirty="0" smtClean="0"/>
              <a:t>	Прибивание ножом к столу языка маленького ребенка, 	который позже висел на нем.</a:t>
            </a:r>
            <a:br>
              <a:rPr lang="ru-RU" sz="1800" b="1" dirty="0" smtClean="0"/>
            </a:br>
            <a:r>
              <a:rPr lang="ru-RU" sz="1800" b="1" dirty="0" smtClean="0"/>
              <a:t> 	</a:t>
            </a:r>
            <a:r>
              <a:rPr lang="ru-RU" sz="1800" b="1" dirty="0" err="1" smtClean="0"/>
              <a:t>Распарывание</a:t>
            </a:r>
            <a:r>
              <a:rPr lang="ru-RU" sz="1800" b="1" dirty="0" smtClean="0"/>
              <a:t> живота детям.</a:t>
            </a:r>
            <a:br>
              <a:rPr lang="ru-RU" sz="1800" b="1" dirty="0" smtClean="0"/>
            </a:br>
            <a:r>
              <a:rPr lang="ru-RU" sz="1800" b="1" dirty="0" smtClean="0"/>
              <a:t>	Прибивание маленького ребенка штыком к столу.</a:t>
            </a:r>
            <a:br>
              <a:rPr lang="ru-RU" sz="1800" b="1" dirty="0" smtClean="0"/>
            </a:br>
            <a:r>
              <a:rPr lang="ru-RU" sz="1800" b="1" dirty="0" smtClean="0"/>
              <a:t>	Вешание ребенка мужского пола за гениталии на 	дверной ручке.</a:t>
            </a:r>
            <a:br>
              <a:rPr lang="ru-RU" sz="1800" b="1" dirty="0" smtClean="0"/>
            </a:br>
            <a:r>
              <a:rPr lang="ru-RU" sz="1800" b="1" dirty="0" smtClean="0"/>
              <a:t>	Выбивание суставов рук ребенка.</a:t>
            </a:r>
            <a:br>
              <a:rPr lang="ru-RU" sz="1800" b="1" dirty="0" smtClean="0"/>
            </a:br>
            <a:r>
              <a:rPr lang="ru-RU" sz="1800" b="1" dirty="0" smtClean="0"/>
              <a:t>	Бросание ребенка в пламя огня горящего здания.</a:t>
            </a:r>
            <a:br>
              <a:rPr lang="ru-RU" sz="1800" b="1" dirty="0" smtClean="0"/>
            </a:br>
            <a:r>
              <a:rPr lang="ru-RU" sz="1800" b="1" dirty="0" smtClean="0"/>
              <a:t>	Разбивание головки младенца, путем взятия его за 	ножки и 	удара о стену или печь.</a:t>
            </a:r>
            <a:br>
              <a:rPr lang="ru-RU" sz="1800" b="1" dirty="0" smtClean="0"/>
            </a:br>
            <a:r>
              <a:rPr lang="ru-RU" sz="1800" b="1" dirty="0" smtClean="0"/>
              <a:t>	Подвешивание монаха за ноги возле кафедры в 	костеле.</a:t>
            </a:r>
            <a:br>
              <a:rPr lang="ru-RU" sz="1800" b="1" dirty="0" smtClean="0"/>
            </a:br>
            <a:r>
              <a:rPr lang="ru-RU" sz="1800" b="1" dirty="0" smtClean="0"/>
              <a:t>	Посадка ребенка на кол.</a:t>
            </a:r>
            <a:br>
              <a:rPr lang="ru-RU" sz="1800" b="1" dirty="0" smtClean="0"/>
            </a:br>
            <a:r>
              <a:rPr lang="ru-RU" sz="1800" b="1" dirty="0" smtClean="0"/>
              <a:t>	Подвешивание на дереве женщины вверх ногами и 	отрезание груди и языка, рассечение живота, 	выкалывание глаз, а также отрезание ножами кусков 	тела.</a:t>
            </a:r>
            <a:br>
              <a:rPr lang="ru-RU" sz="1800" b="1" dirty="0" smtClean="0"/>
            </a:br>
            <a:r>
              <a:rPr lang="ru-RU" sz="1800" b="1" dirty="0" smtClean="0"/>
              <a:t>	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1600" b="1" dirty="0" smtClean="0"/>
              <a:t>	</a:t>
            </a:r>
            <a:endParaRPr lang="ru-RU" sz="1600" b="1" dirty="0" smtClean="0">
              <a:solidFill>
                <a:schemeClr val="bg1"/>
              </a:solidFill>
            </a:endParaRPr>
          </a:p>
        </p:txBody>
      </p:sp>
      <p:pic>
        <p:nvPicPr>
          <p:cNvPr id="68612" name="Picture 2" descr="oblozhk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2783081" cy="432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8826501" y="35984"/>
            <a:ext cx="265113" cy="270933"/>
          </a:xfrm>
          <a:prstGeom prst="ellipse">
            <a:avLst/>
          </a:prstGeom>
          <a:solidFill>
            <a:srgbClr val="CCFFFF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lIns="99033" tIns="49516" rIns="99033" bIns="49516" anchor="ctr"/>
          <a:lstStyle/>
          <a:p>
            <a:pPr algn="ctr" defTabSz="495300"/>
            <a:fld id="{12445E73-01A9-44F4-A2E5-8F39E0F8F8FD}" type="slidenum">
              <a:rPr lang="ru-RU" altLang="ru-RU" sz="1300" b="1"/>
              <a:pPr algn="ctr" defTabSz="495300"/>
              <a:t>6</a:t>
            </a:fld>
            <a:endParaRPr lang="ru-RU" altLang="ru-RU" sz="13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54452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Новая социальная реклама на Украине, снятая в стиле ИГИЛ 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2400" dirty="0" smtClean="0"/>
              <a:t>https://rossaprimavera.ru/article/f260adef</a:t>
            </a:r>
            <a:endParaRPr lang="ru-RU" sz="2400" dirty="0"/>
          </a:p>
        </p:txBody>
      </p:sp>
      <p:pic>
        <p:nvPicPr>
          <p:cNvPr id="18434" name="Picture 2" descr="https://rossaprimavera.ru/static/files/862c50c5f2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301208"/>
          </a:xfrm>
          <a:prstGeom prst="rect">
            <a:avLst/>
          </a:prstGeom>
          <a:noFill/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8604448" y="36513"/>
            <a:ext cx="487165" cy="296143"/>
          </a:xfrm>
          <a:prstGeom prst="ellipse">
            <a:avLst/>
          </a:prstGeom>
          <a:solidFill>
            <a:srgbClr val="CCFFFF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lIns="99033" tIns="49516" rIns="99033" bIns="49516" anchor="ctr"/>
          <a:lstStyle/>
          <a:p>
            <a:pPr algn="ctr" defTabSz="495300"/>
            <a:fld id="{F1FDD752-7F12-44D2-AD0F-F754AF151BD5}" type="slidenum">
              <a:rPr lang="ru-RU" altLang="ru-RU" sz="1300" b="1"/>
              <a:pPr algn="ctr" defTabSz="495300"/>
              <a:t>7</a:t>
            </a:fld>
            <a:endParaRPr lang="ru-RU" altLang="ru-RU" sz="13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ЮГОСЛАВИЯ 1999</a:t>
            </a:r>
            <a:b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«Мероприятия по управлению восприятием»?</a:t>
            </a:r>
            <a:r>
              <a:rPr lang="ru-RU" sz="4000" b="1" dirty="0">
                <a:solidFill>
                  <a:srgbClr val="FF0000"/>
                </a:solidFill>
              </a:rPr>
              <a:t> </a:t>
            </a:r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>
            <p:ph type="clipArt" sz="half" idx="1"/>
          </p:nvPr>
        </p:nvGraphicFramePr>
        <p:xfrm>
          <a:off x="684213" y="1773238"/>
          <a:ext cx="7696200" cy="4630737"/>
        </p:xfrm>
        <a:graphic>
          <a:graphicData uri="http://schemas.openxmlformats.org/presentationml/2006/ole">
            <p:oleObj spid="_x0000_s1026" name="Фотография Photo Editor" r:id="rId3" imgW="13638095" imgH="8609524" progId="">
              <p:embed/>
            </p:oleObj>
          </a:graphicData>
        </a:graphic>
      </p:graphicFrame>
      <p:sp>
        <p:nvSpPr>
          <p:cNvPr id="614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52963" y="1600200"/>
            <a:ext cx="4033837" cy="4525963"/>
          </a:xfrm>
        </p:spPr>
        <p:txBody>
          <a:bodyPr/>
          <a:lstStyle/>
          <a:p>
            <a:endParaRPr lang="ru-RU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260648"/>
            <a:ext cx="6156176" cy="1287016"/>
          </a:xfrm>
        </p:spPr>
        <p:txBody>
          <a:bodyPr>
            <a:noAutofit/>
          </a:bodyPr>
          <a:lstStyle/>
          <a:p>
            <a:r>
              <a:rPr lang="be-BY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ПОРУГАНИЕ ПОБЕДЫ И ИСТОРИИ НИКОГДА НЕ БЫЛО БЫ НАЧАТО НА ЗАПАДЕ, ПОКА ОНО НЕ БЫЛО СОВЕРШЕНО НА РОДИНЕ ПОБЕДЫ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1700808"/>
            <a:ext cx="6336704" cy="5157192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be-BY" i="1" dirty="0" smtClean="0"/>
              <a:t>	</a:t>
            </a:r>
            <a:r>
              <a:rPr lang="be-BY" sz="3400" b="1" dirty="0" smtClean="0"/>
              <a:t>Виноваты </a:t>
            </a:r>
            <a:r>
              <a:rPr lang="be-BY" sz="3400" b="1" dirty="0"/>
              <a:t>в этом мы сами. Ибо поругание Победы и истории никогда не было бы начато на Западе, пока оно не было совершено на Родине Победы. …Подобно библейскому Хаму мы выставили Отечество на всеобщее поругание, за что и терпим теперь кару. Мы не сумели перевернуть страницу истории 20 века, не глумясь над жизнью своих отцов и позволили другим это глумление, а они это делают вовсе не из моральных </a:t>
            </a:r>
            <a:r>
              <a:rPr lang="be-BY" sz="3400" b="1" dirty="0" smtClean="0"/>
              <a:t>побуждений.</a:t>
            </a:r>
          </a:p>
          <a:p>
            <a:pPr>
              <a:buNone/>
            </a:pPr>
            <a:endParaRPr lang="be-BY" i="1" dirty="0"/>
          </a:p>
          <a:p>
            <a:pPr algn="ctr">
              <a:buNone/>
            </a:pPr>
            <a:r>
              <a:rPr lang="ru-RU" dirty="0" smtClean="0"/>
              <a:t>	</a:t>
            </a:r>
            <a:r>
              <a:rPr lang="ru-RU" sz="2300" b="1" dirty="0" err="1" smtClean="0"/>
              <a:t>Нарочницкая</a:t>
            </a:r>
            <a:r>
              <a:rPr lang="ru-RU" sz="2300" b="1" dirty="0" smtClean="0"/>
              <a:t> </a:t>
            </a:r>
            <a:r>
              <a:rPr lang="ru-RU" sz="2300" b="1" dirty="0"/>
              <a:t>Н.А. Россия и русские в мировой истории / </a:t>
            </a:r>
            <a:r>
              <a:rPr lang="ru-RU" sz="2300" b="1" dirty="0" err="1"/>
              <a:t>Н.А.Нарочницкая</a:t>
            </a:r>
            <a:r>
              <a:rPr lang="ru-RU" sz="2300" b="1" dirty="0"/>
              <a:t>. – М.: </a:t>
            </a:r>
            <a:r>
              <a:rPr lang="ru-RU" sz="2300" b="1" dirty="0" err="1"/>
              <a:t>Междунар</a:t>
            </a:r>
            <a:r>
              <a:rPr lang="ru-RU" sz="2300" b="1" dirty="0"/>
              <a:t>. отношения, 2003. – 536 с.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32769" name="Picture 1" descr="C:\Users\1\Documents\1645991769-12828855-nataliya-narochnickaya-rossiya-i-russkie-v-sovremennom-mi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1"/>
            <a:ext cx="2713582" cy="4392489"/>
          </a:xfrm>
          <a:prstGeom prst="rect">
            <a:avLst/>
          </a:prstGeom>
          <a:noFill/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8748713" y="36513"/>
            <a:ext cx="342900" cy="223837"/>
          </a:xfrm>
          <a:prstGeom prst="ellipse">
            <a:avLst/>
          </a:prstGeom>
          <a:solidFill>
            <a:srgbClr val="CCFFFF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lIns="99033" tIns="49516" rIns="99033" bIns="49516" anchor="ctr"/>
          <a:lstStyle/>
          <a:p>
            <a:pPr algn="ctr" defTabSz="495300"/>
            <a:fld id="{32357D3F-D20C-44C3-9BED-D78925DA69B2}" type="slidenum">
              <a:rPr lang="ru-RU" altLang="ru-RU" sz="1300"/>
              <a:pPr algn="ctr" defTabSz="495300"/>
              <a:t>9</a:t>
            </a:fld>
            <a:endParaRPr lang="ru-RU" altLang="ru-RU" sz="13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989</TotalTime>
  <Words>997</Words>
  <Application>Microsoft Office PowerPoint</Application>
  <PresentationFormat>Экран (4:3)</PresentationFormat>
  <Paragraphs>196</Paragraphs>
  <Slides>24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27" baseType="lpstr">
      <vt:lpstr>Тема Office</vt:lpstr>
      <vt:lpstr>Фотография Photo Editor</vt:lpstr>
      <vt:lpstr>Диаграмма</vt:lpstr>
      <vt:lpstr>Слайд 1</vt:lpstr>
      <vt:lpstr>ОТВЕТ ПРЕДСЕДАТЕЛЯ СНК СССР И.В. СТАЛИНА НА ВОПРОС ГЛАВНОГО КОРРЕСПОНДЕНТА АНГЛИЙСКОГО АГЕНСТВА “РЕЙТЕР”, КАСАЮЩИЙСЯ РОСПУСКА КОММУНИСТИТЧЕСКОГО ИНТЕРНАЦИОНАЛА   (Правда 30.05.1943 г.)</vt:lpstr>
      <vt:lpstr>Слайд 3</vt:lpstr>
      <vt:lpstr>Слайд 4</vt:lpstr>
      <vt:lpstr>Украинскую повстанческую армию под патронатом ОУН (б) возглавил бывший командир батальона СС «Нахтигаль», бывший офицер орудовавшего в Белоруссии 201-го полицейского батальона гауптштурмфюрер СС Роман Шухевич . </vt:lpstr>
      <vt:lpstr> Разрезание живота и высыпание вовнутрь корма для  голодных  свиней, которые этот корм вырывали вместе с  кишками и другими внутренностями.  Прибивание в костеле на кресте рук и ног гвоздями.  Прибивание ножом к столу языка маленького ребенка,  который позже висел на нем.   Распарывание живота детям.  Прибивание маленького ребенка штыком к столу.  Вешание ребенка мужского пола за гениталии на  дверной ручке.  Выбивание суставов рук ребенка.  Бросание ребенка в пламя огня горящего здания.  Разбивание головки младенца, путем взятия его за  ножки и  удара о стену или печь.  Подвешивание монаха за ноги возле кафедры в  костеле.  Посадка ребенка на кол.  Подвешивание на дереве женщины вверх ногами и  отрезание груди и языка, рассечение живота,  выкалывание глаз, а также отрезание ножами кусков  тела.    </vt:lpstr>
      <vt:lpstr>Новая социальная реклама на Украине, снятая в стиле ИГИЛ  https://rossaprimavera.ru/article/f260adef</vt:lpstr>
      <vt:lpstr>ЮГОСЛАВИЯ 1999 «Мероприятия по управлению восприятием»? </vt:lpstr>
      <vt:lpstr>ПОРУГАНИЕ ПОБЕДЫ И ИСТОРИИ НИКОГДА НЕ БЫЛО БЫ НАЧАТО НА ЗАПАДЕ, ПОКА ОНО НЕ БЫЛО СОВЕРШЕНО НА РОДИНЕ ПОБЕДЫ</vt:lpstr>
      <vt:lpstr>Слайд 10</vt:lpstr>
      <vt:lpstr>ЗАМАЛЧИВАНИЕ  КАК  СПОСОБ   ДЕКОММУНИЗАЦИИ СОВРЕМЕННОГО ОТЕЧЕСТВЕННОГО  ОБЩЕСТВОВЕДЕНИЯ</vt:lpstr>
      <vt:lpstr>Политический вирус</vt:lpstr>
      <vt:lpstr>Слайд 13</vt:lpstr>
      <vt:lpstr>ИНТЕНТ-АНАЛИЗ  ГЛАВЫ 3 «БЕЛАРУСЬ» КНИГИ СЕРГЕЯ ЗАХАРЕВИЧА «ПАРТИЗАНЫ СССР: ОТ МИФОВ К РЕАЛЬНОСТИ».</vt:lpstr>
      <vt:lpstr>Слайд 15</vt:lpstr>
      <vt:lpstr>Слайд 16</vt:lpstr>
      <vt:lpstr>ИНТЕНТ-АНАЛИЗ  ПУБЛИКАЦИЙ ЗЕЛЕНКОВСКОГО, ПОСВЯЩЕННЫХ ОСМЫСЛЕНИЮ СОВЕТСКОГО ПЕРИОДА ИСТОРИИ</vt:lpstr>
      <vt:lpstr>СУЩНОСТЬ ФАШИЗМА</vt:lpstr>
      <vt:lpstr>СУЩНОСТЬ ФАШИЗМА</vt:lpstr>
      <vt:lpstr>2022 год объявлен  ГОДОМ ИСТОРИЧЕСКОЙ ПАМЯТИ  </vt:lpstr>
      <vt:lpstr>Дерусификация как деформация сознания белорусов (Социология. 2015 № 1. – С. 80). «Реальное против идеального» (Наш современник № 6. – 2015   – С. 256);  Чарота, Иван. Доктор филологических наук.</vt:lpstr>
      <vt:lpstr>Основные задачи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ВЕЛИКАЯ ПОБЕДА, ДОБЫТАЯ ЕДИНСТВОМ: КАК ПРОБЕДИТЬ НЕОФАШИЗМ В НОВОМ ВЕКЕ </dc:title>
  <dc:creator>1</dc:creator>
  <cp:lastModifiedBy>1</cp:lastModifiedBy>
  <cp:revision>67</cp:revision>
  <dcterms:created xsi:type="dcterms:W3CDTF">2022-06-10T17:38:46Z</dcterms:created>
  <dcterms:modified xsi:type="dcterms:W3CDTF">2022-06-13T21:56:09Z</dcterms:modified>
</cp:coreProperties>
</file>