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98" r:id="rId3"/>
    <p:sldId id="301" r:id="rId4"/>
    <p:sldId id="288" r:id="rId5"/>
    <p:sldId id="289" r:id="rId6"/>
    <p:sldId id="291" r:id="rId7"/>
    <p:sldId id="282" r:id="rId8"/>
    <p:sldId id="293" r:id="rId9"/>
    <p:sldId id="294" r:id="rId10"/>
    <p:sldId id="295" r:id="rId11"/>
    <p:sldId id="296" r:id="rId12"/>
    <p:sldId id="292" r:id="rId13"/>
    <p:sldId id="278" r:id="rId14"/>
    <p:sldId id="279" r:id="rId15"/>
    <p:sldId id="272" r:id="rId16"/>
    <p:sldId id="275" r:id="rId17"/>
    <p:sldId id="280" r:id="rId18"/>
    <p:sldId id="302" r:id="rId19"/>
    <p:sldId id="303" r:id="rId20"/>
    <p:sldId id="297" r:id="rId21"/>
    <p:sldId id="300" r:id="rId22"/>
    <p:sldId id="299" r:id="rId23"/>
  </p:sldIdLst>
  <p:sldSz cx="9144000" cy="6858000" type="screen4x3"/>
  <p:notesSz cx="6794500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5">
              <a:fgClr>
                <a:srgbClr val="EEECE1">
                  <a:lumMod val="25000"/>
                </a:srgbClr>
              </a:fgClr>
              <a:bgClr>
                <a:srgbClr val="EEECE1">
                  <a:lumMod val="50000"/>
                </a:srgbClr>
              </a:bgClr>
            </a:pattFill>
          </c:spPr>
          <c:invertIfNegative val="0"/>
          <c:dLbls>
            <c:dLbl>
              <c:idx val="0"/>
              <c:layout>
                <c:manualLayout>
                  <c:x val="1.4223330024262537E-3"/>
                  <c:y val="-3.238805718345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49-46C8-A902-C2C7D9C3CBE5}"/>
                </c:ext>
              </c:extLst>
            </c:dLbl>
            <c:dLbl>
              <c:idx val="1"/>
              <c:layout>
                <c:manualLayout>
                  <c:x val="7.1115530174066677E-3"/>
                  <c:y val="-4.23536132399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49-46C8-A902-C2C7D9C3CBE5}"/>
                </c:ext>
              </c:extLst>
            </c:dLbl>
            <c:dLbl>
              <c:idx val="2"/>
              <c:layout>
                <c:manualLayout>
                  <c:x val="4.2669990072787614E-3"/>
                  <c:y val="-2.989666816934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49-46C8-A902-C2C7D9C3CBE5}"/>
                </c:ext>
              </c:extLst>
            </c:dLbl>
            <c:dLbl>
              <c:idx val="3"/>
              <c:layout>
                <c:manualLayout>
                  <c:x val="0"/>
                  <c:y val="-2.740527915523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9-46C8-A902-C2C7D9C3CBE5}"/>
                </c:ext>
              </c:extLst>
            </c:dLbl>
            <c:dLbl>
              <c:idx val="4"/>
              <c:layout>
                <c:manualLayout>
                  <c:x val="-1.4223330024263059E-3"/>
                  <c:y val="-4.23536132399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49-46C8-A902-C2C7D9C3CBE5}"/>
                </c:ext>
              </c:extLst>
            </c:dLbl>
            <c:dLbl>
              <c:idx val="5"/>
              <c:layout>
                <c:manualLayout>
                  <c:x val="0"/>
                  <c:y val="-2.740527915523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49-46C8-A902-C2C7D9C3CBE5}"/>
                </c:ext>
              </c:extLst>
            </c:dLbl>
            <c:dLbl>
              <c:idx val="6"/>
              <c:layout>
                <c:manualLayout>
                  <c:x val="1.4223330024262537E-3"/>
                  <c:y val="-2.989666816934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49-46C8-A902-C2C7D9C3CBE5}"/>
                </c:ext>
              </c:extLst>
            </c:dLbl>
            <c:dLbl>
              <c:idx val="7"/>
              <c:layout>
                <c:manualLayout>
                  <c:x val="4.2669990072787614E-3"/>
                  <c:y val="-2.491389014112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49-46C8-A902-C2C7D9C3CBE5}"/>
                </c:ext>
              </c:extLst>
            </c:dLbl>
            <c:dLbl>
              <c:idx val="8"/>
              <c:layout>
                <c:manualLayout>
                  <c:x val="1.1378664019410029E-2"/>
                  <c:y val="-2.242250112701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49-46C8-A902-C2C7D9C3CBE5}"/>
                </c:ext>
              </c:extLst>
            </c:dLbl>
            <c:dLbl>
              <c:idx val="9"/>
              <c:layout>
                <c:manualLayout>
                  <c:x val="1.5645663026688791E-2"/>
                  <c:y val="-2.989666816934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49-46C8-A902-C2C7D9C3C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104</c:v>
                </c:pt>
                <c:pt idx="1">
                  <c:v>91</c:v>
                </c:pt>
                <c:pt idx="2">
                  <c:v>88</c:v>
                </c:pt>
                <c:pt idx="3">
                  <c:v>119</c:v>
                </c:pt>
                <c:pt idx="4">
                  <c:v>100</c:v>
                </c:pt>
                <c:pt idx="5">
                  <c:v>93</c:v>
                </c:pt>
                <c:pt idx="6">
                  <c:v>67</c:v>
                </c:pt>
                <c:pt idx="7">
                  <c:v>117</c:v>
                </c:pt>
                <c:pt idx="8">
                  <c:v>94</c:v>
                </c:pt>
                <c:pt idx="9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49-46C8-A902-C2C7D9C3CB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351488"/>
        <c:axId val="92355200"/>
        <c:axId val="0"/>
      </c:bar3DChart>
      <c:dateAx>
        <c:axId val="92351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ru-RU" sz="1600" b="1"/>
                  <a:t>Годы</a:t>
                </a:r>
              </a:p>
            </c:rich>
          </c:tx>
          <c:layout>
            <c:manualLayout>
              <c:xMode val="edge"/>
              <c:yMode val="edge"/>
              <c:x val="0.49385865728180739"/>
              <c:y val="0.92486009967910121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600" b="1"/>
            </a:pPr>
            <a:endParaRPr lang="ru-RU"/>
          </a:p>
        </c:txPr>
        <c:crossAx val="92355200"/>
        <c:crosses val="autoZero"/>
        <c:auto val="0"/>
        <c:lblOffset val="100"/>
        <c:baseTimeUnit val="days"/>
        <c:majorUnit val="1"/>
      </c:dateAx>
      <c:valAx>
        <c:axId val="923552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600" b="1" baseline="0"/>
                </a:pPr>
                <a:r>
                  <a:rPr lang="ru-RU" sz="1800" b="1" baseline="0" dirty="0" smtClean="0">
                    <a:latin typeface="Times New Roman" pitchFamily="18" charset="0"/>
                    <a:cs typeface="Times New Roman" pitchFamily="18" charset="0"/>
                  </a:rPr>
                  <a:t>         Количество поисковых  объектов</a:t>
                </a:r>
                <a:endParaRPr lang="ru-RU" sz="1800" b="1" baseline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8408124903684538E-2"/>
              <c:y val="4.419115976708848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235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10" baseline="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365B-463D-921F-0107258398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не подтверждена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42</c:v>
                </c:pt>
                <c:pt idx="1">
                  <c:v>29</c:v>
                </c:pt>
                <c:pt idx="2">
                  <c:v>26</c:v>
                </c:pt>
                <c:pt idx="3">
                  <c:v>51</c:v>
                </c:pt>
                <c:pt idx="4">
                  <c:v>40</c:v>
                </c:pt>
                <c:pt idx="5">
                  <c:v>37</c:v>
                </c:pt>
                <c:pt idx="6">
                  <c:v>17</c:v>
                </c:pt>
                <c:pt idx="7">
                  <c:v>46</c:v>
                </c:pt>
                <c:pt idx="8">
                  <c:v>30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B-463D-921F-0107258398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Результативно 65%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68</c:v>
                </c:pt>
                <c:pt idx="4">
                  <c:v>60</c:v>
                </c:pt>
                <c:pt idx="5">
                  <c:v>56</c:v>
                </c:pt>
                <c:pt idx="6">
                  <c:v>50</c:v>
                </c:pt>
                <c:pt idx="7">
                  <c:v>71</c:v>
                </c:pt>
                <c:pt idx="8">
                  <c:v>64</c:v>
                </c:pt>
                <c:pt idx="9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B-463D-921F-010725839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863104"/>
        <c:axId val="92868992"/>
        <c:axId val="0"/>
      </c:bar3DChart>
      <c:catAx>
        <c:axId val="928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68992"/>
        <c:crosses val="autoZero"/>
        <c:auto val="1"/>
        <c:lblAlgn val="ctr"/>
        <c:lblOffset val="100"/>
        <c:noMultiLvlLbl val="0"/>
      </c:catAx>
      <c:valAx>
        <c:axId val="9286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6310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8937336744967611E-2"/>
          <c:y val="1.8267423857418067E-3"/>
          <c:w val="0.98019658065892323"/>
          <c:h val="6.5488677595111747E-2"/>
        </c:manualLayout>
      </c:layout>
      <c:overlay val="1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Военнослужащие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1104</c:v>
                </c:pt>
                <c:pt idx="1">
                  <c:v>1845</c:v>
                </c:pt>
                <c:pt idx="2">
                  <c:v>2563</c:v>
                </c:pt>
                <c:pt idx="3">
                  <c:v>1501</c:v>
                </c:pt>
                <c:pt idx="4">
                  <c:v>6210</c:v>
                </c:pt>
                <c:pt idx="5">
                  <c:v>430</c:v>
                </c:pt>
                <c:pt idx="6">
                  <c:v>652</c:v>
                </c:pt>
                <c:pt idx="7">
                  <c:v>640</c:v>
                </c:pt>
                <c:pt idx="8">
                  <c:v>600</c:v>
                </c:pt>
                <c:pt idx="9">
                  <c:v>1390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1-40C2-8E7F-E3FEDCF4F2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Жертвы войны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827540767854846E-2"/>
                  <c:y val="-1.580718154574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1-40C2-8E7F-E3FEDCF4F2DA}"/>
                </c:ext>
              </c:extLst>
            </c:dLbl>
            <c:dLbl>
              <c:idx val="1"/>
              <c:layout>
                <c:manualLayout>
                  <c:x val="4.601029484464033E-2"/>
                  <c:y val="-2.483985671474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C1-40C2-8E7F-E3FEDCF4F2DA}"/>
                </c:ext>
              </c:extLst>
            </c:dLbl>
            <c:dLbl>
              <c:idx val="2"/>
              <c:layout>
                <c:manualLayout>
                  <c:x val="4.740454620356882E-2"/>
                  <c:y val="-1.354901275349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C1-40C2-8E7F-E3FEDCF4F2DA}"/>
                </c:ext>
              </c:extLst>
            </c:dLbl>
            <c:dLbl>
              <c:idx val="3"/>
              <c:layout>
                <c:manualLayout>
                  <c:x val="4.1827540767854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C1-40C2-8E7F-E3FEDCF4F2DA}"/>
                </c:ext>
              </c:extLst>
            </c:dLbl>
            <c:dLbl>
              <c:idx val="4"/>
              <c:layout>
                <c:manualLayout>
                  <c:x val="3.76447866910693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C1-40C2-8E7F-E3FEDCF4F2DA}"/>
                </c:ext>
              </c:extLst>
            </c:dLbl>
            <c:dLbl>
              <c:idx val="5"/>
              <c:layout>
                <c:manualLayout>
                  <c:x val="4.4616043485711833E-2"/>
                  <c:y val="-4.5163375844990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C1-40C2-8E7F-E3FEDCF4F2DA}"/>
                </c:ext>
              </c:extLst>
            </c:dLbl>
            <c:dLbl>
              <c:idx val="6"/>
              <c:layout>
                <c:manualLayout>
                  <c:x val="5.0193048921425815E-2"/>
                  <c:y val="-1.806535033799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C1-40C2-8E7F-E3FEDCF4F2DA}"/>
                </c:ext>
              </c:extLst>
            </c:dLbl>
            <c:dLbl>
              <c:idx val="7"/>
              <c:layout>
                <c:manualLayout>
                  <c:x val="5.1587300280354305E-2"/>
                  <c:y val="-2.484003452331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C1-40C2-8E7F-E3FEDCF4F2DA}"/>
                </c:ext>
              </c:extLst>
            </c:dLbl>
            <c:dLbl>
              <c:idx val="8"/>
              <c:layout>
                <c:manualLayout>
                  <c:x val="4.1827540767854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C1-40C2-8E7F-E3FEDCF4F2DA}"/>
                </c:ext>
              </c:extLst>
            </c:dLbl>
            <c:dLbl>
              <c:idx val="9"/>
              <c:layout>
                <c:manualLayout>
                  <c:x val="5.2981551639282802E-2"/>
                  <c:y val="-1.3549012753497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C1-40C2-8E7F-E3FEDCF4F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135</c:v>
                </c:pt>
                <c:pt idx="1">
                  <c:v>215</c:v>
                </c:pt>
                <c:pt idx="2">
                  <c:v>458</c:v>
                </c:pt>
                <c:pt idx="3">
                  <c:v>460</c:v>
                </c:pt>
                <c:pt idx="4">
                  <c:v>21</c:v>
                </c:pt>
                <c:pt idx="5">
                  <c:v>323</c:v>
                </c:pt>
                <c:pt idx="6">
                  <c:v>1144</c:v>
                </c:pt>
                <c:pt idx="7">
                  <c:v>1299</c:v>
                </c:pt>
                <c:pt idx="8">
                  <c:v>273</c:v>
                </c:pt>
                <c:pt idx="9">
                  <c:v>2128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4C1-40C2-8E7F-E3FEDCF4F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076480"/>
        <c:axId val="93102848"/>
        <c:axId val="0"/>
      </c:bar3DChart>
      <c:catAx>
        <c:axId val="9307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102848"/>
        <c:crosses val="autoZero"/>
        <c:auto val="1"/>
        <c:lblAlgn val="ctr"/>
        <c:lblOffset val="100"/>
        <c:noMultiLvlLbl val="0"/>
      </c:catAx>
      <c:valAx>
        <c:axId val="9310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076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480605689138382"/>
          <c:y val="4.1696706102043471E-2"/>
          <c:w val="0.50754536998216349"/>
          <c:h val="6.5488677595111747E-2"/>
        </c:manualLayout>
      </c:layout>
      <c:overlay val="1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5">
              <a:fgClr>
                <a:srgbClr val="EEECE1">
                  <a:lumMod val="25000"/>
                </a:srgbClr>
              </a:fgClr>
              <a:bgClr>
                <a:srgbClr val="EEECE1">
                  <a:lumMod val="50000"/>
                </a:srgbClr>
              </a:bgClr>
            </a:pattFill>
          </c:spPr>
          <c:invertIfNegative val="0"/>
          <c:dLbls>
            <c:dLbl>
              <c:idx val="0"/>
              <c:layout>
                <c:manualLayout>
                  <c:x val="1.4223330024262537E-3"/>
                  <c:y val="-3.238805718345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7-4869-97AF-FCAC88A6BDB9}"/>
                </c:ext>
              </c:extLst>
            </c:dLbl>
            <c:dLbl>
              <c:idx val="1"/>
              <c:layout>
                <c:manualLayout>
                  <c:x val="7.1115530174066677E-3"/>
                  <c:y val="-4.23536132399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7-4869-97AF-FCAC88A6BDB9}"/>
                </c:ext>
              </c:extLst>
            </c:dLbl>
            <c:dLbl>
              <c:idx val="2"/>
              <c:layout>
                <c:manualLayout>
                  <c:x val="4.2669990072787614E-3"/>
                  <c:y val="-2.989666816934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7-4869-97AF-FCAC88A6BDB9}"/>
                </c:ext>
              </c:extLst>
            </c:dLbl>
            <c:dLbl>
              <c:idx val="3"/>
              <c:layout>
                <c:manualLayout>
                  <c:x val="0"/>
                  <c:y val="-2.740527915523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7-4869-97AF-FCAC88A6BDB9}"/>
                </c:ext>
              </c:extLst>
            </c:dLbl>
            <c:dLbl>
              <c:idx val="4"/>
              <c:layout>
                <c:manualLayout>
                  <c:x val="-1.4223330024263059E-3"/>
                  <c:y val="-4.23536132399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D7-4869-97AF-FCAC88A6BDB9}"/>
                </c:ext>
              </c:extLst>
            </c:dLbl>
            <c:dLbl>
              <c:idx val="5"/>
              <c:layout>
                <c:manualLayout>
                  <c:x val="0"/>
                  <c:y val="-2.740527915523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D7-4869-97AF-FCAC88A6BDB9}"/>
                </c:ext>
              </c:extLst>
            </c:dLbl>
            <c:dLbl>
              <c:idx val="6"/>
              <c:layout>
                <c:manualLayout>
                  <c:x val="1.4223330024262537E-3"/>
                  <c:y val="-2.989666816934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D7-4869-97AF-FCAC88A6BDB9}"/>
                </c:ext>
              </c:extLst>
            </c:dLbl>
            <c:dLbl>
              <c:idx val="7"/>
              <c:layout>
                <c:manualLayout>
                  <c:x val="4.2669990072787614E-3"/>
                  <c:y val="-2.491389014112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D7-4869-97AF-FCAC88A6BDB9}"/>
                </c:ext>
              </c:extLst>
            </c:dLbl>
            <c:dLbl>
              <c:idx val="8"/>
              <c:layout>
                <c:manualLayout>
                  <c:x val="1.1378664019410029E-2"/>
                  <c:y val="-2.242250112701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D7-4869-97AF-FCAC88A6BDB9}"/>
                </c:ext>
              </c:extLst>
            </c:dLbl>
            <c:dLbl>
              <c:idx val="9"/>
              <c:layout>
                <c:manualLayout>
                  <c:x val="1.5645663026688791E-2"/>
                  <c:y val="-2.989666816934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D7-4869-97AF-FCAC88A6BDB9}"/>
                </c:ext>
              </c:extLst>
            </c:dLbl>
            <c:dLbl>
              <c:idx val="10"/>
              <c:layout>
                <c:manualLayout>
                  <c:x val="1.4223218029537937E-2"/>
                  <c:y val="-4.235361323990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9+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D7-4869-97AF-FCAC88A6B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23</c:v>
                </c:pt>
                <c:pt idx="1">
                  <c:v>90</c:v>
                </c:pt>
                <c:pt idx="2">
                  <c:v>52</c:v>
                </c:pt>
                <c:pt idx="3">
                  <c:v>412</c:v>
                </c:pt>
                <c:pt idx="4">
                  <c:v>100</c:v>
                </c:pt>
                <c:pt idx="5">
                  <c:v>41</c:v>
                </c:pt>
                <c:pt idx="6">
                  <c:v>55</c:v>
                </c:pt>
                <c:pt idx="7">
                  <c:v>156</c:v>
                </c:pt>
                <c:pt idx="8">
                  <c:v>28</c:v>
                </c:pt>
                <c:pt idx="9">
                  <c:v>42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D7-4869-97AF-FCAC88A6BD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389760"/>
        <c:axId val="156392832"/>
        <c:axId val="0"/>
      </c:bar3DChart>
      <c:dateAx>
        <c:axId val="156389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ru-RU" sz="1600" b="1"/>
                  <a:t>Годы</a:t>
                </a:r>
              </a:p>
            </c:rich>
          </c:tx>
          <c:layout>
            <c:manualLayout>
              <c:xMode val="edge"/>
              <c:yMode val="edge"/>
              <c:x val="0.49385865728180739"/>
              <c:y val="0.92486009967910121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600" b="1"/>
            </a:pPr>
            <a:endParaRPr lang="ru-RU"/>
          </a:p>
        </c:txPr>
        <c:crossAx val="156392832"/>
        <c:crosses val="autoZero"/>
        <c:auto val="0"/>
        <c:lblOffset val="100"/>
        <c:baseTimeUnit val="days"/>
        <c:majorUnit val="1"/>
      </c:dateAx>
      <c:valAx>
        <c:axId val="156392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3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10" baseline="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CCE4-50CF-4824-BB68-E4AEC66D90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73FA-DC64-4322-AA9E-263D9530E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3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88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D64-FB2D-4C76-A092-8F72927A62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7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7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1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7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2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0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2070-AC75-4648-B261-EBC3C4F36C05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8E65-F5A3-458B-8F17-9FE03B382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30706"/>
            <a:ext cx="8712968" cy="1998294"/>
          </a:xfrm>
        </p:spPr>
        <p:txBody>
          <a:bodyPr>
            <a:normAutofit/>
          </a:bodyPr>
          <a:lstStyle/>
          <a:p>
            <a:pPr marL="182880" lvl="0">
              <a:spcBef>
                <a:spcPct val="20000"/>
              </a:spcBef>
            </a:pPr>
            <a:r>
              <a:rPr lang="ru-RU" sz="31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ИМПУЛЬС ПАМЯТИ. ПОИСКОВАЯ 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</a:t>
            </a:r>
            <a:r>
              <a:rPr lang="ru-RU" sz="31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РЕСПУБЛИКЕ БЕЛАРУСЬ. ИТОГИ 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ПОИСКОВОЙ РАБОТЫ </a:t>
            </a:r>
            <a:r>
              <a:rPr lang="ru-RU" sz="31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ВРЕМЯ ФУНКЦИОНИРОВАНИЯ 52 ОСПБ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60626"/>
            <a:ext cx="1015735" cy="967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4786763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по увековечению памяти защитников Отечества и жертв войн Вооруженных Сил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полковник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Воронович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Сергей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31083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06337042"/>
              </p:ext>
            </p:extLst>
          </p:nvPr>
        </p:nvGraphicFramePr>
        <p:xfrm>
          <a:off x="0" y="1059838"/>
          <a:ext cx="9108831" cy="562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7584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СООТНОШЕНИЕ ОБНАРУЖЕННЫХ ОСТАНКОВ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ВОЕННОСЛУЖАЩИЕ/ЖЕРТВЫ ВОЙНЫ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464662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УСТАНОВЛЕНО ИМЕН ПО РЕЗУЛЬТАТАМ ПОЛЕВЫХ ПОИСКОВЫХ РАБОТ</a:t>
            </a:r>
            <a:endParaRPr lang="ru-RU" sz="16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29048136"/>
              </p:ext>
            </p:extLst>
          </p:nvPr>
        </p:nvGraphicFramePr>
        <p:xfrm>
          <a:off x="82826" y="1412776"/>
          <a:ext cx="8928992" cy="509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3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77" y="5661248"/>
            <a:ext cx="8951361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поискового клуба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Виккру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Борисенко Николай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Сергеевич и археолог 52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оспб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Томилин Вадим Дмитриевич изучают патрон, обнаруженный при проведении полевых поисковых работ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48" y="342326"/>
            <a:ext cx="6716044" cy="504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DBC2C8-4AF3-4B23-A2EF-45D0868A71EE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456134-E173-4CF3-93D0-336B987F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5F1D24-0C80-4A68-BACE-F627F4FA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2174000D-ADA2-44E5-83DB-5B74A4BD3187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5993CD1F-A9CE-43D8-A2A5-179017284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D8F2B0E7-6DAA-4F27-B38C-C08AA3B1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7864A72D-4AF0-4663-A90C-3D47BEAF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41E639B1-301A-4BCC-A1C0-BE1AB9A4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31" y="6298033"/>
            <a:ext cx="2057400" cy="365125"/>
          </a:xfrm>
        </p:spPr>
        <p:txBody>
          <a:bodyPr/>
          <a:lstStyle/>
          <a:p>
            <a:r>
              <a:rPr lang="ru-RU" sz="2000" dirty="0"/>
              <a:t>12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320692"/>
            <a:ext cx="916047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сентябре 2021 г.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д.Малый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Грязивец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Чаусского р-на извлечены останки 9 в/сл. РККА погибших в 1944 году и обнаружена медаль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боевые заслуги»</a:t>
            </a:r>
          </a:p>
        </p:txBody>
      </p:sp>
      <p:pic>
        <p:nvPicPr>
          <p:cNvPr id="4098" name="Picture 2" descr="D:\Медальоны\МЕДАЛЬОНЫ 2021\НАГРАДЫ\об.№ 162д  д.Грязивец Лазарев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22" y="1412776"/>
            <a:ext cx="3405187" cy="5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32117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сентябре 2021 г.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д.Поповка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Славгородского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р-на извлечены останки 16 в/сл. РККА погибших в 1941 году, обнаружено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медальонов и ложка с надписью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«Шапкин»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едальоны\МЕДАЛЬОНЫ 2021\МЕДАЛЬОНЫ\об.№ 136 д.Поповка\ложка Шапк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6" y="1700808"/>
            <a:ext cx="8113299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294799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сентябре 2021 г.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д.Свенск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Славгородского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р-на извлечены останки 8 в/сл. РККА погибших в 1941 году, обнаружено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медальонов, документ и котелок с надписью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«Шестаков»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Медальоны\МЕДАЛЬОНЫ 2021\МЕДАЛЬОНЫ\об.№139 д.Свенск\медальон № 1 Борисов А.К\1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39" y="1642974"/>
            <a:ext cx="3209476" cy="42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едальоны\МЕДАЛЬОНЫ 2021\МЕДАЛЬОНЫ\об.№139 д.Свенск\медальон № 1 Борисов А.К\Борисов А.К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3264"/>
            <a:ext cx="1410563" cy="52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32117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мае 2021 г.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д.Августово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Шкловского р-на извлечены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останки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в/сл. РККА погибших в 1941 году, обнаружены фляга с надписью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Шулаев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и подсумок с надписью «Конов М.М»</a:t>
            </a:r>
          </a:p>
        </p:txBody>
      </p:sp>
      <p:pic>
        <p:nvPicPr>
          <p:cNvPr id="7170" name="Picture 2" descr="D:\Медальоны\МЕДАЛЬОНЫ 2021\ПРЕДМЕТЫ\об. № 145 д.Августово Конов М.М. Шулаев\подсум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0" y="1686321"/>
            <a:ext cx="7227708" cy="43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32117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 проведении в апреле 2022 года полевых поисковых работ на поисковом объекте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д.Присно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2-е были обнаружены останки 2-х военнослужащих РККА погибших в 1941 году и медальон, вкладыш которого удалось прочитать</a:t>
            </a:r>
            <a:endParaRPr lang="ru-RU" sz="1600" dirty="0"/>
          </a:p>
        </p:txBody>
      </p:sp>
      <p:pic>
        <p:nvPicPr>
          <p:cNvPr id="14" name="Picture 2" descr="C:\Documents and Settings\Taran V_V_\Рабочий стол\об№ 57 д.Присно-2 мед.альон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555843" cy="51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Taran V_V_\Рабочий стол\об№ 57 д.Присно-2 мед.альон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84785"/>
            <a:ext cx="1210031" cy="51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Taran V_V_\Рабочий стол\об№ 57 д.Присно-2 мед.альон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1114395" cy="51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8" y="40088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«…н…к  …р   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(в)… рядов… 1905 Тула  улица  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езин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 дом № 84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Солныково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Евдок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   Па… Тула   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езина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…м   № 84»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Taran V_V_\Рабочий стол\об№ 57 д.Присно-2 мед.альон\Солнык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577430" cy="39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4316" y="5589240"/>
            <a:ext cx="8706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Солныков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Федор Алексеевич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1905 г.р., рядовой 51 отдельного местного стрелкового батальона. Уроженец: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д.Кузнецово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Дедиловского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р-на Тульской обл. Призван 22 июня 1941 г. Привокзальным РВК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г.Тула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05436"/>
            <a:ext cx="6696744" cy="93610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 поисковой группы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Батьковщина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А.Дударенка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медалью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«75 лет </a:t>
            </a:r>
            <a: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Победы </a:t>
            </a:r>
            <a:r>
              <a:rPr lang="ru-RU" sz="1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войне </a:t>
            </a:r>
            <a:r>
              <a:rPr lang="ru-RU" sz="1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1941-1945 гг.»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DBC2C8-4AF3-4B23-A2EF-45D0868A71EE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456134-E173-4CF3-93D0-336B987F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5F1D24-0C80-4A68-BACE-F627F4FA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2174000D-ADA2-44E5-83DB-5B74A4BD3187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5993CD1F-A9CE-43D8-A2A5-179017284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D8F2B0E7-6DAA-4F27-B38C-C08AA3B1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7864A72D-4AF0-4663-A90C-3D47BEAF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41E639B1-301A-4BCC-A1C0-BE1AB9A4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31" y="6298033"/>
            <a:ext cx="2057400" cy="365125"/>
          </a:xfrm>
        </p:spPr>
        <p:txBody>
          <a:bodyPr/>
          <a:lstStyle/>
          <a:p>
            <a:r>
              <a:rPr lang="ru-RU" sz="2000" smtClean="0"/>
              <a:t>12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320692"/>
            <a:ext cx="916047" cy="8728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3119"/>
            <a:ext cx="7656914" cy="51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5846"/>
            <a:ext cx="6624736" cy="857617"/>
          </a:xfrm>
        </p:spPr>
        <p:txBody>
          <a:bodyPr>
            <a:noAutofit/>
          </a:bodyPr>
          <a:lstStyle/>
          <a:p>
            <a:pPr marL="182880" lvl="0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марта 2022 г. ушел из жизни последний Герой Советского Союза, проживавший в Беларуси,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Ильич Кустов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60626"/>
            <a:ext cx="1015735" cy="967823"/>
          </a:xfrm>
          <a:prstGeom prst="rect">
            <a:avLst/>
          </a:prstGeom>
        </p:spPr>
      </p:pic>
      <p:pic>
        <p:nvPicPr>
          <p:cNvPr id="1027" name="Picture 3" descr="G:\Куст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86" y="1128449"/>
            <a:ext cx="3764387" cy="54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1" y="1059838"/>
            <a:ext cx="7869573" cy="556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4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FF6293C-CE1B-435B-90B5-0D5689D52CC0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E1F736F-1037-4DAC-9715-FE386B46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1313B3D-12EC-4030-A458-4A7FA7C68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217FF817-7CC3-4B0B-B55D-A3253F52AB49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38744FA7-C0F6-4E06-B58F-8688337C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1C83089-7E3D-4A20-A6B5-D9C049A4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F52A87A1-9518-4D21-9653-0EBEC45A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2CF0DA-0018-4CFE-AC41-81F60BA51B66}"/>
              </a:ext>
            </a:extLst>
          </p:cNvPr>
          <p:cNvSpPr/>
          <p:nvPr/>
        </p:nvSpPr>
        <p:spPr>
          <a:xfrm>
            <a:off x="1403648" y="228841"/>
            <a:ext cx="6692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Статистика поисковой деятельности 52 </a:t>
            </a:r>
            <a:r>
              <a:rPr lang="ru-RU" sz="2400" b="1" dirty="0" err="1"/>
              <a:t>оспб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за </a:t>
            </a:r>
            <a:r>
              <a:rPr lang="ru-RU" sz="2400" b="1" dirty="0"/>
              <a:t>26 лет 1995 – 2021 гг.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F6EC436E-371A-4884-9DCF-C17FEAF2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31" y="6298033"/>
            <a:ext cx="2057400" cy="365125"/>
          </a:xfrm>
        </p:spPr>
        <p:txBody>
          <a:bodyPr/>
          <a:lstStyle/>
          <a:p>
            <a:r>
              <a:rPr lang="ru-RU" sz="2000" dirty="0" smtClean="0"/>
              <a:t>15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65381"/>
            <a:ext cx="795436" cy="75791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893234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отработано </a:t>
            </a:r>
            <a:r>
              <a:rPr lang="ru-RU" b="1" dirty="0"/>
              <a:t>2 тыс. 668 поисковых объектов</a:t>
            </a:r>
            <a:r>
              <a:rPr lang="ru-RU" dirty="0"/>
              <a:t>;</a:t>
            </a:r>
          </a:p>
          <a:p>
            <a:r>
              <a:rPr lang="ru-RU" dirty="0"/>
              <a:t>обнаружены, извлечены и переданы для захоронения должностным лицам местных исполнительных и распорядительных органов останки </a:t>
            </a:r>
            <a:r>
              <a:rPr lang="ru-RU" b="1" dirty="0" smtClean="0"/>
              <a:t>43 </a:t>
            </a:r>
            <a:r>
              <a:rPr lang="ru-RU" b="1" dirty="0"/>
              <a:t>тыс. 125 </a:t>
            </a:r>
            <a:r>
              <a:rPr lang="ru-RU" dirty="0"/>
              <a:t>погибших при защите Отечества и жертв войн, установлены сведения о </a:t>
            </a:r>
            <a:r>
              <a:rPr lang="ru-RU" b="1" dirty="0"/>
              <a:t>3 тыс. 570 из них</a:t>
            </a:r>
            <a:r>
              <a:rPr lang="ru-RU" dirty="0"/>
              <a:t>: </a:t>
            </a:r>
          </a:p>
          <a:p>
            <a:r>
              <a:rPr lang="ru-RU" dirty="0"/>
              <a:t>обнаружено:</a:t>
            </a:r>
          </a:p>
          <a:p>
            <a:r>
              <a:rPr lang="ru-RU" b="1" dirty="0"/>
              <a:t>91 </a:t>
            </a:r>
            <a:r>
              <a:rPr lang="ru-RU" dirty="0"/>
              <a:t>боевая награда; </a:t>
            </a:r>
          </a:p>
          <a:p>
            <a:r>
              <a:rPr lang="ru-RU" b="1" dirty="0"/>
              <a:t>963</a:t>
            </a:r>
            <a:r>
              <a:rPr lang="ru-RU" dirty="0"/>
              <a:t> медальона;</a:t>
            </a:r>
          </a:p>
          <a:p>
            <a:r>
              <a:rPr lang="ru-RU" b="1" dirty="0"/>
              <a:t>287</a:t>
            </a:r>
            <a:r>
              <a:rPr lang="ru-RU" dirty="0"/>
              <a:t> единиц стрелкового оружия; </a:t>
            </a:r>
          </a:p>
          <a:p>
            <a:r>
              <a:rPr lang="ru-RU" b="1" dirty="0"/>
              <a:t>около 50 тыс.</a:t>
            </a:r>
            <a:r>
              <a:rPr lang="ru-RU" dirty="0"/>
              <a:t> патронов; </a:t>
            </a:r>
          </a:p>
          <a:p>
            <a:r>
              <a:rPr lang="ru-RU" b="1" dirty="0"/>
              <a:t>более 11 тыс.</a:t>
            </a:r>
            <a:r>
              <a:rPr lang="ru-RU" dirty="0"/>
              <a:t> ВОП.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95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700"/>
            <a:ext cx="9144000" cy="53446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полевых поисковых работ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Спланировано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полевых поисковых работ 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76 поисковых объектах;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Отработано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поисковых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объектов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Витебской, Гомельской, Минской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Могилевской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Извлечены останки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345 военнослужащих РККА, 1 - жертвы войны;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Установлено имен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военнослужащих РККА -8.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взаимодействия с Генеральной прокуратурой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Спланировано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полевых поисковых работ на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объектах геноцида;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Отработано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поисковых объектов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местах геноцида;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Извлечены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останки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 жертвы геноцида;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Установлено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имя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жертв геноцида.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FF6293C-CE1B-435B-90B5-0D5689D52CC0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E1F736F-1037-4DAC-9715-FE386B46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1313B3D-12EC-4030-A458-4A7FA7C68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217FF817-7CC3-4B0B-B55D-A3253F52AB49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38744FA7-C0F6-4E06-B58F-8688337C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1C83089-7E3D-4A20-A6B5-D9C049A4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F52A87A1-9518-4D21-9653-0EBEC45A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2CF0DA-0018-4CFE-AC41-81F60BA51B66}"/>
              </a:ext>
            </a:extLst>
          </p:cNvPr>
          <p:cNvSpPr/>
          <p:nvPr/>
        </p:nvSpPr>
        <p:spPr>
          <a:xfrm>
            <a:off x="1467280" y="443651"/>
            <a:ext cx="67547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ПОЛЕВЫЕ ПОИСКОВЫЕ РАБОТЫ В 2022 ГОДУ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F6EC436E-371A-4884-9DCF-C17FEAF2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31" y="6298033"/>
            <a:ext cx="2057400" cy="365125"/>
          </a:xfrm>
        </p:spPr>
        <p:txBody>
          <a:bodyPr/>
          <a:lstStyle/>
          <a:p>
            <a:r>
              <a:rPr lang="ru-RU" sz="2000" dirty="0" smtClean="0"/>
              <a:t>15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11" y="209488"/>
            <a:ext cx="943727" cy="8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5846"/>
            <a:ext cx="6624736" cy="857617"/>
          </a:xfrm>
        </p:spPr>
        <p:txBody>
          <a:bodyPr>
            <a:noAutofit/>
          </a:bodyPr>
          <a:lstStyle/>
          <a:p>
            <a:pPr marL="182880" lvl="0"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лагерях для советских военнопленных на территории Беларуси погибло более 800 тыс.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60626"/>
            <a:ext cx="1015735" cy="967823"/>
          </a:xfrm>
          <a:prstGeom prst="rect">
            <a:avLst/>
          </a:prstGeom>
        </p:spPr>
      </p:pic>
      <p:pic>
        <p:nvPicPr>
          <p:cNvPr id="1026" name="Picture 2" descr="D:\Таран\Актуализэйшн\Частоиспользуемое\Фотографии разные, интересные\Военнополонные\советские военнопленные в Польш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" y="1340768"/>
            <a:ext cx="8921632" cy="49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60626"/>
            <a:ext cx="1015735" cy="96782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1721" y="175845"/>
            <a:ext cx="6336704" cy="85761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МАССОВОЕ УНИЧТОЖЕНИЕ ВОЕННОПЛЕННЫХ И ГРАЖДАНСКОГО НАСЕЛЕНИЯ, 1941 ГОД</a:t>
            </a:r>
            <a:br>
              <a:rPr lang="ru-RU" sz="2000" b="1" dirty="0" smtClean="0"/>
            </a:br>
            <a:r>
              <a:rPr lang="ru-RU" sz="2000" b="1" dirty="0" smtClean="0"/>
              <a:t>ПОЛЕВЫЕ ПОИСКОВЫЕ РАБОТЫ, 2021 ГОД</a:t>
            </a:r>
            <a:endParaRPr lang="ru-RU" sz="2000" b="1" dirty="0"/>
          </a:p>
        </p:txBody>
      </p:sp>
      <p:pic>
        <p:nvPicPr>
          <p:cNvPr id="1026" name="Picture 2" descr="D:\Таран\Актуализэйшн\Частоиспользуемое\Фотографии разные, интересные\Холоко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449"/>
            <a:ext cx="5365488" cy="5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аран\Актуализэйшн\Частоиспользуемое\Фотографии разные, интересные\геноцид фото 2021\20211008_113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18" y="1128449"/>
            <a:ext cx="3024338" cy="24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Таран\Актуализэйшн\Частоиспользуемое\Фотографии разные, интересные\геноцид фото 2021\20211008_1134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795044"/>
            <a:ext cx="3024338" cy="26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60626"/>
            <a:ext cx="1015735" cy="96782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1720" y="175845"/>
            <a:ext cx="6412647" cy="85761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 ГОСУДАРСТВЕННОМ УЧЕТЕ В РЕСПУБЛИКЕ БЕЛАРУСЬ СОСТОИТ БОЛЕЕ 8 ТЫС. ВОИНСКИХ ЗАХОРОНЕНИЙ </a:t>
            </a:r>
            <a:br>
              <a:rPr lang="ru-RU" sz="2000" b="1" dirty="0" smtClean="0"/>
            </a:br>
            <a:r>
              <a:rPr lang="ru-RU" sz="2000" b="1" dirty="0" smtClean="0"/>
              <a:t>И ЗАХОРОНЕНИЙ ЖЕРТВ ВОЙН</a:t>
            </a:r>
            <a:endParaRPr lang="ru-RU" sz="20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98" y="1128448"/>
            <a:ext cx="1674828" cy="158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 descr="G:\захоронение 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92" y="4887833"/>
            <a:ext cx="2081664" cy="16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G:\захоронение 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8" y="4563205"/>
            <a:ext cx="2927491" cy="20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:\Новополоцк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43" y="5000090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G:\захоронение 2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21" y="1135803"/>
            <a:ext cx="2581203" cy="17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:\Афганистан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65" y="4727878"/>
            <a:ext cx="1347961" cy="18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Таран\Актуализэйшн\Частоиспользуемое\ИМЕНА ИЗ МЕДАЛЬОНОВ ПО ГОДАМ\Установленные имена 2014\Фотографии в_захоронений для 2014\Для коллажа\Антоновка чаусы 35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39052"/>
            <a:ext cx="2491335" cy="17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G:\захоронение 1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59" y="2907227"/>
            <a:ext cx="2150713" cy="15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G:\Гражданская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28" y="3175028"/>
            <a:ext cx="2141759" cy="16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аран\Актуализэйшн\Частоиспользуемое\ИМЕНА ИЗ МЕДАЛЬОНОВ ПО ГОДАМ\Установленные имена 2014\Фотографии в_захоронений для 2014\Для коллажа\Красное 157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53" y="2907227"/>
            <a:ext cx="1964258" cy="19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Таран\Актуализэйшн\Частоиспользуемое\ИМЕНА ИЗ МЕДАЛЬОНОВ ПО ГОДАМ\Установленные имена 2014\Фотографии в_захоронений для 2014\Для коллажа\Лида 781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" y="3244484"/>
            <a:ext cx="2177603" cy="16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Таран\Актуализэйшн\Частоиспользуемое\ИМЕНА ИЗ МЕДАЛЬОНОВ ПО ГОДАМ\Установленные имена 2014\Фотографии в_захоронений для 2014\Для коллажа\Фолюш 2460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" y="1146630"/>
            <a:ext cx="1404072" cy="20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52728" cy="77281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ПОЛЕВЫХ ПОИСКОВЫХ РАБОТ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53328" y="238585"/>
            <a:ext cx="2057400" cy="365125"/>
          </a:xfrm>
        </p:spPr>
        <p:txBody>
          <a:bodyPr/>
          <a:lstStyle/>
          <a:p>
            <a:r>
              <a:rPr lang="ru-RU" sz="2000" dirty="0"/>
              <a:t>3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DC141341-8578-4398-BA55-77FE40B4E485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052BB23-EE37-46D2-8B0D-EB54DEE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87351038-E80A-4C11-B97B-0E0AB8A3E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EDCF5A94-3D03-4CE9-AD55-1CFE9A3B5023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C3EDA4E-0252-41C4-8E6F-D0F82B38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59660-C923-4EB0-A7EB-625CF726A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F4B8844D-C500-496A-8E87-34F7DD40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854941D2-71EF-490E-B01D-CF4E49C419B9}"/>
              </a:ext>
            </a:extLst>
          </p:cNvPr>
          <p:cNvSpPr txBox="1">
            <a:spLocks/>
          </p:cNvSpPr>
          <p:nvPr/>
        </p:nvSpPr>
        <p:spPr>
          <a:xfrm>
            <a:off x="7051431" y="62980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3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77" y="3640361"/>
            <a:ext cx="3928168" cy="29461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9" y="3973416"/>
            <a:ext cx="3528392" cy="26462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6" descr="D:\Таран\Актуализэйшн\ИНФОРМЭЙШН\УПРАВЛЕНИЕ по УПЗО\Фото\Фото УПЗО ГУИР МО 2019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" y="1196752"/>
            <a:ext cx="4303520" cy="28680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Таран\Актуализэйшн\ИНФОРМЭЙШН\УПРАВЛЕНИЕ по УПЗО\Фото\Фото УПЗО ГУИР МО 2019\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16" y="1340768"/>
            <a:ext cx="3880055" cy="28026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6064" y="160626"/>
            <a:ext cx="916047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78188566"/>
              </p:ext>
            </p:extLst>
          </p:nvPr>
        </p:nvGraphicFramePr>
        <p:xfrm>
          <a:off x="82826" y="1412776"/>
          <a:ext cx="8928992" cy="509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отработанных поисковых объектов по годам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2012 – 2021 гг.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9" y="217868"/>
            <a:ext cx="68166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поисковые объединения 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algn="ctr"/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A68A104-C9B3-43D9-BB0D-C1EDE6BC8EFD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D0829ABF-6FFD-421A-8FCC-70BE30D5C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5D77A6B-5DB8-4664-B07B-A90DFFE1E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FAD744F0-A11C-45DE-89D3-CC553C97ED17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E414FA5-5996-474F-86C2-7011DBC36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B608E07-B776-4712-9FF5-E81D00BD2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FD4BA679-6E16-44DA-BC4D-DA42E285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D1683B76-886D-4AE1-B0E6-B99F98F0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31" y="6298033"/>
            <a:ext cx="2057400" cy="365125"/>
          </a:xfrm>
        </p:spPr>
        <p:txBody>
          <a:bodyPr/>
          <a:lstStyle/>
          <a:p>
            <a:r>
              <a:rPr lang="ru-RU" sz="2000" dirty="0" smtClean="0"/>
              <a:t>14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183" y="100538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	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Беларусь: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Общественное объединение «Могилевский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областной историко-патриотический поисковый клуб «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Виккру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г.Могилев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2. Гомельское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областное поисковое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общественное объединение «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Ніколі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забудзем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г.Добруш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3. Гомельское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областное поисковое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общественное объединение «Память Отечества»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г.Гомель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4. Витебский областной историко-патриотический поисковый клуб «Пламя»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г.Витебск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 Местный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военно-патриотический фонд поискового отряда «Разведчики воинской славы»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г.Новополоцк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6. Поисковая группа «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Бацькаўшчына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г.Минск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Федерации: 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Региональное отделение общероссийского общественного движения по увековечению памяти погибших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Поисковое движение России» в Пензенской области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г.Пенза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Московская областная общественная организация «Благотворительный военно-исторический поисковый клуб «Память и примирение»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г.Мытищи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Московская область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Региональная общественная молодежная организация «Объединение «Отечество»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г.Казань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Республика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Татарстан;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Межрегиональная общественная организация Международного поискового объединения по увековечению памяти погибших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Военная археология»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00" y="313026"/>
            <a:ext cx="904211" cy="8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2E7A81-C033-4ED5-A703-E2195BE5014C}"/>
              </a:ext>
            </a:extLst>
          </p:cNvPr>
          <p:cNvGrpSpPr>
            <a:grpSpLocks/>
          </p:cNvGrpSpPr>
          <p:nvPr/>
        </p:nvGrpSpPr>
        <p:grpSpPr bwMode="auto">
          <a:xfrm>
            <a:off x="-14186" y="6683864"/>
            <a:ext cx="9123017" cy="153498"/>
            <a:chOff x="192" y="64"/>
            <a:chExt cx="5280" cy="12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D8375B-4AB6-47F9-8815-2D1C18F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BAA02C-F6BE-49AB-AEA5-934AAEFF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73DC334D-6D24-4B5F-B6D7-A93F97988408}"/>
              </a:ext>
            </a:extLst>
          </p:cNvPr>
          <p:cNvGrpSpPr>
            <a:grpSpLocks/>
          </p:cNvGrpSpPr>
          <p:nvPr/>
        </p:nvGrpSpPr>
        <p:grpSpPr bwMode="auto">
          <a:xfrm>
            <a:off x="714374" y="20638"/>
            <a:ext cx="8394457" cy="155208"/>
            <a:chOff x="192" y="64"/>
            <a:chExt cx="5280" cy="12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435EBF-2E36-4A7E-BDB5-27F0FBC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4"/>
              <a:ext cx="5280" cy="8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EA408F-D44D-4887-900B-43CAD5D1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5280" cy="4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99989206-81D4-4E86-937E-C16A089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20638"/>
            <a:ext cx="2003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0627"/>
            <a:ext cx="943727" cy="899211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02406679"/>
              </p:ext>
            </p:extLst>
          </p:nvPr>
        </p:nvGraphicFramePr>
        <p:xfrm>
          <a:off x="0" y="1059838"/>
          <a:ext cx="9108831" cy="562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357050"/>
            <a:ext cx="7200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РЕЗУЛЬТАТИВНОСТЬ ОТРАБОТКИ ПОИСКОВЫХ ОБЪЕКТОВ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Ясность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Ясность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531</Words>
  <Application>Microsoft Office PowerPoint</Application>
  <PresentationFormat>Экран (4:3)</PresentationFormat>
  <Paragraphs>88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ИМПУЛЬС ПАМЯТИ. ПОИСКОВАЯ РАБОТА В РЕСПУБЛИКЕ БЕЛАРУСЬ. ИТОГИ ПОИСКОВОЙ РАБОТЫ ЗА ВРЕМЯ ФУНКЦИОНИРОВАНИЯ 52 ОСПБ</vt:lpstr>
      <vt:lpstr>3 марта 2022 г. ушел из жизни последний Герой Советского Союза, проживавший в Беларуси,  Иван Ильич Кустов</vt:lpstr>
      <vt:lpstr>В лагерях для советских военнопленных на территории Беларуси погибло более 800 тыс. человек</vt:lpstr>
      <vt:lpstr>МАССОВОЕ УНИЧТОЖЕНИЕ ВОЕННОПЛЕННЫХ И ГРАЖДАНСКОГО НАСЕЛЕНИЯ, 1941 ГОД ПОЛЕВЫЕ ПОИСКОВЫЕ РАБОТЫ, 2021 ГОД</vt:lpstr>
      <vt:lpstr>НА ГОСУДАРСТВЕННОМ УЧЕТЕ В РЕСПУБЛИКЕ БЕЛАРУСЬ СОСТОИТ БОЛЕЕ 8 ТЫС. ВОИНСКИХ ЗАХОРОНЕНИЙ  И ЗАХОРОНЕНИЙ ЖЕРТВ ВОЙН</vt:lpstr>
      <vt:lpstr>ОРГАНИЗАЦИЯ И ПРОВЕДЕНИЕ ПОЛЕВЫХ ПОИСКОВЫХ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Председатель поискового клуба «Виккру» Борисенко Николай Сергеевич и археолог 52 оспб Томилин Вадим Дмитриевич изучают патрон, обнаруженный при проведении полевых поисковых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Награждение руководителя поисковой группы «Батьковщина» А.Дударенка медалью «75 лет Победы  в Великой Отечественной войне 1941-1945 гг.»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ПОИСКОВАЯ РАБОТА В КОНТЕКСТЕ ГРАЖДАНСКО-ПАТРИОТИЧЕСКОГО ВОСПИТАНИЯ МОЛОДЕЖИ</dc:title>
  <dc:creator>Taran</dc:creator>
  <cp:lastModifiedBy>Voronovich</cp:lastModifiedBy>
  <cp:revision>78</cp:revision>
  <cp:lastPrinted>2022-06-10T08:37:06Z</cp:lastPrinted>
  <dcterms:created xsi:type="dcterms:W3CDTF">2022-05-31T13:06:53Z</dcterms:created>
  <dcterms:modified xsi:type="dcterms:W3CDTF">2022-06-13T15:48:47Z</dcterms:modified>
</cp:coreProperties>
</file>